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9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Abril Fatface"/>
      <p:regular r:id="rId24"/>
    </p:embeddedFont>
    <p:embeddedFont>
      <p:font typeface="Orbit"/>
      <p:regular r:id="rId25"/>
    </p:embeddedFont>
    <p:embeddedFont>
      <p:font typeface="Fira Sans"/>
      <p:regular r:id="rId26"/>
      <p:bold r:id="rId27"/>
      <p:italic r:id="rId28"/>
      <p:boldItalic r:id="rId29"/>
    </p:embeddedFont>
    <p:embeddedFont>
      <p:font typeface="PT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0D9459F-0562-488F-9234-0C21EC5D9B4F}">
  <a:tblStyle styleId="{70D9459F-0562-488F-9234-0C21EC5D9B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33" Type="http://schemas.openxmlformats.org/officeDocument/2006/relationships/font" Target="fonts/PTSans-boldItalic.fntdata"/><Relationship Id="rId32" Type="http://schemas.openxmlformats.org/officeDocument/2006/relationships/font" Target="fonts/PTSans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brilFatface-regular.fntdata"/><Relationship Id="rId23" Type="http://schemas.openxmlformats.org/officeDocument/2006/relationships/slide" Target="slides/slide18.xml"/><Relationship Id="rId26" Type="http://schemas.openxmlformats.org/officeDocument/2006/relationships/font" Target="fonts/FiraSans-regular.fntdata"/><Relationship Id="rId25" Type="http://schemas.openxmlformats.org/officeDocument/2006/relationships/font" Target="fonts/Orbit-regular.fntdata"/><Relationship Id="rId28" Type="http://schemas.openxmlformats.org/officeDocument/2006/relationships/font" Target="fonts/FiraSans-italic.fntdata"/><Relationship Id="rId27" Type="http://schemas.openxmlformats.org/officeDocument/2006/relationships/font" Target="fonts/FiraSans-bold.fntdata"/><Relationship Id="rId29" Type="http://schemas.openxmlformats.org/officeDocument/2006/relationships/font" Target="fonts/Fira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9faa9785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9faa9785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안녕하세요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9faa97851e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9faa97851e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난이도 미터에 따른 전략이 필요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9faa97851e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9faa97851e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a36978904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a36978904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3명까지 협동해서 게임 플레이 가능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P2P 방식으로 네트워크에 연결해서 게임을 진행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한 명의 플레이어가 호스트의 역할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9faa97851e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9faa97851e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유니티는 모델 추출에 사용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9faa97851e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9faa97851e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9faa97851e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9faa97851e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굵은 글자 위주로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9faa97851e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29faa97851e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9faa97851e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9faa97851e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9faa97851e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9faa97851e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9faa97851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9faa97851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목차입니당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9faa97851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9faa97851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9faa97851e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9faa97851e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발표 시 옆의 글을 읽지 말고 게임소개의 그림을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어떻게 만든 것인지 자랑하고 그림을 활용하여 설명해 주세요.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9faa97851e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9faa97851e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3</a:t>
            </a: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명의 플레이어들이 각자의 클래스를 정한 뒤 스테이지를 시작한다.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스테이지 내부에 존재하는 적들을 처치하며 아이템을 수집하고 성장한다.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각 스테이지의 보스몬스터를 처치하면 다음 스테이지로 이동한다.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게임 플레이를 통해 획득한 재화로 영구적인 능력치 업그레이드를 하여 강해질 수 있다.</a:t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9faa97851e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9faa97851e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이동속도는 유니티 스크립트를 직접 제작하여 계획한 규모의 맵을 이동해보면서 직접 구한 수치입니다.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62773d8d2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62773d8d2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 아이템은 해당 게임에서만 적용되는 일시적인 효과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사막 우선 구현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a3697890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a3697890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 아이템과 반대로 영구적으로 캐릭터를 강화시킬 수 있는 업그레이드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62773d8d2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62773d8d2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956756" y="1139838"/>
            <a:ext cx="5230500" cy="241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956750" y="3558149"/>
            <a:ext cx="5230500" cy="4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hasCustomPrompt="1" type="title"/>
          </p:nvPr>
        </p:nvSpPr>
        <p:spPr>
          <a:xfrm>
            <a:off x="1311150" y="1984950"/>
            <a:ext cx="65217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1311150" y="3423150"/>
            <a:ext cx="6521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2" type="title"/>
          </p:nvPr>
        </p:nvSpPr>
        <p:spPr>
          <a:xfrm>
            <a:off x="765314" y="16686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3" type="title"/>
          </p:nvPr>
        </p:nvSpPr>
        <p:spPr>
          <a:xfrm>
            <a:off x="1627612" y="16686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1627612" y="21578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4" type="title"/>
          </p:nvPr>
        </p:nvSpPr>
        <p:spPr>
          <a:xfrm>
            <a:off x="4701438" y="16686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5" type="title"/>
          </p:nvPr>
        </p:nvSpPr>
        <p:spPr>
          <a:xfrm>
            <a:off x="5563879" y="16686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6" type="subTitle"/>
          </p:nvPr>
        </p:nvSpPr>
        <p:spPr>
          <a:xfrm>
            <a:off x="5563879" y="21578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7" type="title"/>
          </p:nvPr>
        </p:nvSpPr>
        <p:spPr>
          <a:xfrm>
            <a:off x="765162" y="33342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8" type="title"/>
          </p:nvPr>
        </p:nvSpPr>
        <p:spPr>
          <a:xfrm>
            <a:off x="1627612" y="33342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9" type="subTitle"/>
          </p:nvPr>
        </p:nvSpPr>
        <p:spPr>
          <a:xfrm>
            <a:off x="1627612" y="38234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13" type="title"/>
          </p:nvPr>
        </p:nvSpPr>
        <p:spPr>
          <a:xfrm>
            <a:off x="4701588" y="33342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14" type="title"/>
          </p:nvPr>
        </p:nvSpPr>
        <p:spPr>
          <a:xfrm>
            <a:off x="5563879" y="33342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15" type="subTitle"/>
          </p:nvPr>
        </p:nvSpPr>
        <p:spPr>
          <a:xfrm>
            <a:off x="5563879" y="38234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7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hasCustomPrompt="1" idx="2" type="title"/>
          </p:nvPr>
        </p:nvSpPr>
        <p:spPr>
          <a:xfrm>
            <a:off x="1502975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/>
          <p:nvPr>
            <p:ph idx="3" type="title"/>
          </p:nvPr>
        </p:nvSpPr>
        <p:spPr>
          <a:xfrm>
            <a:off x="713237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713237" y="22340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hasCustomPrompt="1" idx="4" type="title"/>
          </p:nvPr>
        </p:nvSpPr>
        <p:spPr>
          <a:xfrm>
            <a:off x="6778398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 txBox="1"/>
          <p:nvPr>
            <p:ph idx="5" type="title"/>
          </p:nvPr>
        </p:nvSpPr>
        <p:spPr>
          <a:xfrm>
            <a:off x="5988725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6" type="subTitle"/>
          </p:nvPr>
        </p:nvSpPr>
        <p:spPr>
          <a:xfrm>
            <a:off x="5988725" y="2234074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hasCustomPrompt="1" idx="7" type="title"/>
          </p:nvPr>
        </p:nvSpPr>
        <p:spPr>
          <a:xfrm>
            <a:off x="2821925" y="30563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/>
          <p:nvPr>
            <p:ph idx="8" type="title"/>
          </p:nvPr>
        </p:nvSpPr>
        <p:spPr>
          <a:xfrm>
            <a:off x="2032187" y="35910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9" type="subTitle"/>
          </p:nvPr>
        </p:nvSpPr>
        <p:spPr>
          <a:xfrm>
            <a:off x="2032187" y="40358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hasCustomPrompt="1" idx="13" type="title"/>
          </p:nvPr>
        </p:nvSpPr>
        <p:spPr>
          <a:xfrm>
            <a:off x="5459573" y="30563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/>
          <p:nvPr>
            <p:ph idx="14" type="title"/>
          </p:nvPr>
        </p:nvSpPr>
        <p:spPr>
          <a:xfrm>
            <a:off x="4669826" y="35910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5" type="subTitle"/>
          </p:nvPr>
        </p:nvSpPr>
        <p:spPr>
          <a:xfrm>
            <a:off x="4669826" y="40358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hasCustomPrompt="1" idx="16" type="title"/>
          </p:nvPr>
        </p:nvSpPr>
        <p:spPr>
          <a:xfrm>
            <a:off x="4140725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9" name="Google Shape;79;p14"/>
          <p:cNvSpPr txBox="1"/>
          <p:nvPr>
            <p:ph idx="17" type="title"/>
          </p:nvPr>
        </p:nvSpPr>
        <p:spPr>
          <a:xfrm>
            <a:off x="3350987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8" type="subTitle"/>
          </p:nvPr>
        </p:nvSpPr>
        <p:spPr>
          <a:xfrm>
            <a:off x="3350987" y="22340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2075838" y="4076675"/>
            <a:ext cx="4992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2075850" y="2887963"/>
            <a:ext cx="4992300" cy="11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9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1089975" y="2290049"/>
            <a:ext cx="34371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" name="Google Shape;88;p16"/>
          <p:cNvSpPr txBox="1"/>
          <p:nvPr>
            <p:ph hasCustomPrompt="1" idx="2" type="title"/>
          </p:nvPr>
        </p:nvSpPr>
        <p:spPr>
          <a:xfrm>
            <a:off x="2081650" y="118605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1356150" y="3256650"/>
            <a:ext cx="29046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9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2198550" y="2632625"/>
            <a:ext cx="4746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17"/>
          <p:cNvSpPr txBox="1"/>
          <p:nvPr>
            <p:ph hasCustomPrompt="1" idx="2" type="title"/>
          </p:nvPr>
        </p:nvSpPr>
        <p:spPr>
          <a:xfrm>
            <a:off x="3571250" y="1198900"/>
            <a:ext cx="2001600" cy="13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17"/>
          <p:cNvSpPr txBox="1"/>
          <p:nvPr>
            <p:ph idx="1" type="subTitle"/>
          </p:nvPr>
        </p:nvSpPr>
        <p:spPr>
          <a:xfrm>
            <a:off x="2198550" y="3458301"/>
            <a:ext cx="47469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9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371025" y="2290050"/>
            <a:ext cx="3928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18"/>
          <p:cNvSpPr txBox="1"/>
          <p:nvPr>
            <p:ph hasCustomPrompt="1" idx="2" type="title"/>
          </p:nvPr>
        </p:nvSpPr>
        <p:spPr>
          <a:xfrm>
            <a:off x="5608525" y="118605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4883025" y="3256650"/>
            <a:ext cx="29046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9_1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1227500" y="2886600"/>
            <a:ext cx="4474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19"/>
          <p:cNvSpPr txBox="1"/>
          <p:nvPr>
            <p:ph hasCustomPrompt="1" idx="2" type="title"/>
          </p:nvPr>
        </p:nvSpPr>
        <p:spPr>
          <a:xfrm>
            <a:off x="1649900" y="141390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1227500" y="3764400"/>
            <a:ext cx="44748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2" type="title"/>
          </p:nvPr>
        </p:nvSpPr>
        <p:spPr>
          <a:xfrm>
            <a:off x="719527" y="2570975"/>
            <a:ext cx="2388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1" type="subTitle"/>
          </p:nvPr>
        </p:nvSpPr>
        <p:spPr>
          <a:xfrm>
            <a:off x="719525" y="3108687"/>
            <a:ext cx="23883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3" type="title"/>
          </p:nvPr>
        </p:nvSpPr>
        <p:spPr>
          <a:xfrm>
            <a:off x="6036176" y="2594475"/>
            <a:ext cx="2388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4" type="subTitle"/>
          </p:nvPr>
        </p:nvSpPr>
        <p:spPr>
          <a:xfrm>
            <a:off x="6036175" y="3132193"/>
            <a:ext cx="23883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072900" y="1907700"/>
            <a:ext cx="4746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1248000" y="1907700"/>
            <a:ext cx="1748700" cy="13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072900" y="2733376"/>
            <a:ext cx="4746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2" type="title"/>
          </p:nvPr>
        </p:nvSpPr>
        <p:spPr>
          <a:xfrm>
            <a:off x="1503450" y="4094375"/>
            <a:ext cx="2241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1503463" y="1962125"/>
            <a:ext cx="2241300" cy="16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3" type="title"/>
          </p:nvPr>
        </p:nvSpPr>
        <p:spPr>
          <a:xfrm>
            <a:off x="5399175" y="4094375"/>
            <a:ext cx="2241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4" type="subTitle"/>
          </p:nvPr>
        </p:nvSpPr>
        <p:spPr>
          <a:xfrm>
            <a:off x="5399187" y="1962125"/>
            <a:ext cx="2241300" cy="16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_2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2" type="title"/>
          </p:nvPr>
        </p:nvSpPr>
        <p:spPr>
          <a:xfrm>
            <a:off x="1373337" y="1365400"/>
            <a:ext cx="2501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" type="subTitle"/>
          </p:nvPr>
        </p:nvSpPr>
        <p:spPr>
          <a:xfrm>
            <a:off x="1373240" y="3871175"/>
            <a:ext cx="25017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3" type="title"/>
          </p:nvPr>
        </p:nvSpPr>
        <p:spPr>
          <a:xfrm>
            <a:off x="5268974" y="1365400"/>
            <a:ext cx="2501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4" type="subTitle"/>
          </p:nvPr>
        </p:nvSpPr>
        <p:spPr>
          <a:xfrm>
            <a:off x="5268859" y="3871175"/>
            <a:ext cx="25017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2" type="title"/>
          </p:nvPr>
        </p:nvSpPr>
        <p:spPr>
          <a:xfrm>
            <a:off x="815200" y="18128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" type="subTitle"/>
          </p:nvPr>
        </p:nvSpPr>
        <p:spPr>
          <a:xfrm>
            <a:off x="815200" y="26661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3" type="title"/>
          </p:nvPr>
        </p:nvSpPr>
        <p:spPr>
          <a:xfrm>
            <a:off x="3471300" y="24986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4" type="subTitle"/>
          </p:nvPr>
        </p:nvSpPr>
        <p:spPr>
          <a:xfrm>
            <a:off x="3471300" y="33519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5" type="title"/>
          </p:nvPr>
        </p:nvSpPr>
        <p:spPr>
          <a:xfrm>
            <a:off x="6127400" y="18128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6" type="subTitle"/>
          </p:nvPr>
        </p:nvSpPr>
        <p:spPr>
          <a:xfrm>
            <a:off x="6127400" y="26661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2" type="title"/>
          </p:nvPr>
        </p:nvSpPr>
        <p:spPr>
          <a:xfrm>
            <a:off x="8152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" type="subTitle"/>
          </p:nvPr>
        </p:nvSpPr>
        <p:spPr>
          <a:xfrm>
            <a:off x="8152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3" type="title"/>
          </p:nvPr>
        </p:nvSpPr>
        <p:spPr>
          <a:xfrm>
            <a:off x="34713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4" type="subTitle"/>
          </p:nvPr>
        </p:nvSpPr>
        <p:spPr>
          <a:xfrm>
            <a:off x="34713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2" name="Google Shape;142;p24"/>
          <p:cNvSpPr txBox="1"/>
          <p:nvPr>
            <p:ph idx="5" type="title"/>
          </p:nvPr>
        </p:nvSpPr>
        <p:spPr>
          <a:xfrm>
            <a:off x="61274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6" type="subTitle"/>
          </p:nvPr>
        </p:nvSpPr>
        <p:spPr>
          <a:xfrm>
            <a:off x="61274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1_1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2" type="title"/>
          </p:nvPr>
        </p:nvSpPr>
        <p:spPr>
          <a:xfrm>
            <a:off x="810038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810038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3" type="title"/>
          </p:nvPr>
        </p:nvSpPr>
        <p:spPr>
          <a:xfrm>
            <a:off x="3346170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0" name="Google Shape;150;p25"/>
          <p:cNvSpPr txBox="1"/>
          <p:nvPr>
            <p:ph idx="4" type="subTitle"/>
          </p:nvPr>
        </p:nvSpPr>
        <p:spPr>
          <a:xfrm>
            <a:off x="3346175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5" type="title"/>
          </p:nvPr>
        </p:nvSpPr>
        <p:spPr>
          <a:xfrm>
            <a:off x="5882302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6" type="subTitle"/>
          </p:nvPr>
        </p:nvSpPr>
        <p:spPr>
          <a:xfrm>
            <a:off x="5882313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5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2" type="title"/>
          </p:nvPr>
        </p:nvSpPr>
        <p:spPr>
          <a:xfrm>
            <a:off x="1935565" y="1381700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" type="subTitle"/>
          </p:nvPr>
        </p:nvSpPr>
        <p:spPr>
          <a:xfrm>
            <a:off x="1935562" y="1772829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3" type="title"/>
          </p:nvPr>
        </p:nvSpPr>
        <p:spPr>
          <a:xfrm>
            <a:off x="3164090" y="2429973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4" type="subTitle"/>
          </p:nvPr>
        </p:nvSpPr>
        <p:spPr>
          <a:xfrm>
            <a:off x="3164087" y="2821102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5" type="title"/>
          </p:nvPr>
        </p:nvSpPr>
        <p:spPr>
          <a:xfrm>
            <a:off x="1935565" y="3475128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6" type="subTitle"/>
          </p:nvPr>
        </p:nvSpPr>
        <p:spPr>
          <a:xfrm>
            <a:off x="1935562" y="3866257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hasCustomPrompt="1" type="title"/>
          </p:nvPr>
        </p:nvSpPr>
        <p:spPr>
          <a:xfrm>
            <a:off x="2364850" y="735750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5" name="Google Shape;165;p27"/>
          <p:cNvSpPr txBox="1"/>
          <p:nvPr>
            <p:ph idx="1" type="subTitle"/>
          </p:nvPr>
        </p:nvSpPr>
        <p:spPr>
          <a:xfrm>
            <a:off x="2364850" y="1381251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hasCustomPrompt="1" idx="2" type="title"/>
          </p:nvPr>
        </p:nvSpPr>
        <p:spPr>
          <a:xfrm>
            <a:off x="2364850" y="2047038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7"/>
          <p:cNvSpPr txBox="1"/>
          <p:nvPr>
            <p:ph idx="3" type="subTitle"/>
          </p:nvPr>
        </p:nvSpPr>
        <p:spPr>
          <a:xfrm>
            <a:off x="2364850" y="2691725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hasCustomPrompt="1" idx="4" type="title"/>
          </p:nvPr>
        </p:nvSpPr>
        <p:spPr>
          <a:xfrm>
            <a:off x="2364850" y="3358375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7"/>
          <p:cNvSpPr txBox="1"/>
          <p:nvPr>
            <p:ph idx="5" type="subTitle"/>
          </p:nvPr>
        </p:nvSpPr>
        <p:spPr>
          <a:xfrm>
            <a:off x="2364850" y="4002150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0" name="Google Shape;17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3" name="Google Shape;173;p28"/>
          <p:cNvSpPr txBox="1"/>
          <p:nvPr>
            <p:ph idx="2" type="title"/>
          </p:nvPr>
        </p:nvSpPr>
        <p:spPr>
          <a:xfrm>
            <a:off x="719527" y="2448675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1" type="subTitle"/>
          </p:nvPr>
        </p:nvSpPr>
        <p:spPr>
          <a:xfrm>
            <a:off x="719525" y="1636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5" name="Google Shape;175;p28"/>
          <p:cNvSpPr txBox="1"/>
          <p:nvPr>
            <p:ph idx="3" type="title"/>
          </p:nvPr>
        </p:nvSpPr>
        <p:spPr>
          <a:xfrm>
            <a:off x="5070961" y="2448675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4" type="subTitle"/>
          </p:nvPr>
        </p:nvSpPr>
        <p:spPr>
          <a:xfrm>
            <a:off x="5070950" y="1636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5" type="title"/>
          </p:nvPr>
        </p:nvSpPr>
        <p:spPr>
          <a:xfrm>
            <a:off x="719565" y="4013600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6" type="subTitle"/>
          </p:nvPr>
        </p:nvSpPr>
        <p:spPr>
          <a:xfrm>
            <a:off x="719553" y="3201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7" type="title"/>
          </p:nvPr>
        </p:nvSpPr>
        <p:spPr>
          <a:xfrm>
            <a:off x="5070999" y="4013600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8" type="subTitle"/>
          </p:nvPr>
        </p:nvSpPr>
        <p:spPr>
          <a:xfrm>
            <a:off x="5071000" y="3201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2" type="title"/>
          </p:nvPr>
        </p:nvSpPr>
        <p:spPr>
          <a:xfrm>
            <a:off x="713225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" type="subTitle"/>
          </p:nvPr>
        </p:nvSpPr>
        <p:spPr>
          <a:xfrm>
            <a:off x="713225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6" name="Google Shape;186;p29"/>
          <p:cNvSpPr txBox="1"/>
          <p:nvPr>
            <p:ph idx="3" type="title"/>
          </p:nvPr>
        </p:nvSpPr>
        <p:spPr>
          <a:xfrm>
            <a:off x="2658853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7" name="Google Shape;187;p29"/>
          <p:cNvSpPr txBox="1"/>
          <p:nvPr>
            <p:ph idx="4" type="subTitle"/>
          </p:nvPr>
        </p:nvSpPr>
        <p:spPr>
          <a:xfrm>
            <a:off x="2658858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5" type="title"/>
          </p:nvPr>
        </p:nvSpPr>
        <p:spPr>
          <a:xfrm>
            <a:off x="4604480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idx="6" type="subTitle"/>
          </p:nvPr>
        </p:nvSpPr>
        <p:spPr>
          <a:xfrm>
            <a:off x="4604492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0" name="Google Shape;190;p29"/>
          <p:cNvSpPr txBox="1"/>
          <p:nvPr>
            <p:ph idx="7" type="title"/>
          </p:nvPr>
        </p:nvSpPr>
        <p:spPr>
          <a:xfrm>
            <a:off x="6550108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1" name="Google Shape;191;p29"/>
          <p:cNvSpPr txBox="1"/>
          <p:nvPr>
            <p:ph idx="8" type="subTitle"/>
          </p:nvPr>
        </p:nvSpPr>
        <p:spPr>
          <a:xfrm>
            <a:off x="6550125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2" name="Google Shape;19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5" name="Google Shape;195;p30"/>
          <p:cNvSpPr txBox="1"/>
          <p:nvPr>
            <p:ph idx="2" type="title"/>
          </p:nvPr>
        </p:nvSpPr>
        <p:spPr>
          <a:xfrm>
            <a:off x="713225" y="21184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6" name="Google Shape;196;p30"/>
          <p:cNvSpPr txBox="1"/>
          <p:nvPr>
            <p:ph idx="1" type="subTitle"/>
          </p:nvPr>
        </p:nvSpPr>
        <p:spPr>
          <a:xfrm>
            <a:off x="713225" y="2556476"/>
            <a:ext cx="21879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3" type="title"/>
          </p:nvPr>
        </p:nvSpPr>
        <p:spPr>
          <a:xfrm>
            <a:off x="4399625" y="21184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4" type="subTitle"/>
          </p:nvPr>
        </p:nvSpPr>
        <p:spPr>
          <a:xfrm>
            <a:off x="4399625" y="2556474"/>
            <a:ext cx="21879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9" name="Google Shape;199;p30"/>
          <p:cNvSpPr txBox="1"/>
          <p:nvPr>
            <p:ph idx="5" type="title"/>
          </p:nvPr>
        </p:nvSpPr>
        <p:spPr>
          <a:xfrm>
            <a:off x="2556425" y="35372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0" name="Google Shape;200;p30"/>
          <p:cNvSpPr txBox="1"/>
          <p:nvPr>
            <p:ph idx="6" type="subTitle"/>
          </p:nvPr>
        </p:nvSpPr>
        <p:spPr>
          <a:xfrm>
            <a:off x="2556425" y="3975274"/>
            <a:ext cx="21879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1" name="Google Shape;201;p30"/>
          <p:cNvSpPr txBox="1"/>
          <p:nvPr>
            <p:ph idx="7" type="title"/>
          </p:nvPr>
        </p:nvSpPr>
        <p:spPr>
          <a:xfrm>
            <a:off x="6242825" y="35372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2" name="Google Shape;202;p30"/>
          <p:cNvSpPr txBox="1"/>
          <p:nvPr>
            <p:ph idx="8" type="subTitle"/>
          </p:nvPr>
        </p:nvSpPr>
        <p:spPr>
          <a:xfrm>
            <a:off x="6242825" y="3975274"/>
            <a:ext cx="21879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hasCustomPrompt="1" idx="9" type="title"/>
          </p:nvPr>
        </p:nvSpPr>
        <p:spPr>
          <a:xfrm>
            <a:off x="1473575" y="13434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4" name="Google Shape;204;p30"/>
          <p:cNvSpPr txBox="1"/>
          <p:nvPr>
            <p:ph hasCustomPrompt="1" idx="13" type="title"/>
          </p:nvPr>
        </p:nvSpPr>
        <p:spPr>
          <a:xfrm>
            <a:off x="5159975" y="13434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5" name="Google Shape;205;p30"/>
          <p:cNvSpPr txBox="1"/>
          <p:nvPr>
            <p:ph hasCustomPrompt="1" idx="14" type="title"/>
          </p:nvPr>
        </p:nvSpPr>
        <p:spPr>
          <a:xfrm>
            <a:off x="3316775" y="27622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6" name="Google Shape;206;p30"/>
          <p:cNvSpPr txBox="1"/>
          <p:nvPr>
            <p:ph hasCustomPrompt="1" idx="15" type="title"/>
          </p:nvPr>
        </p:nvSpPr>
        <p:spPr>
          <a:xfrm>
            <a:off x="7003175" y="27622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0" name="Google Shape;210;p31"/>
          <p:cNvSpPr txBox="1"/>
          <p:nvPr>
            <p:ph idx="2" type="title"/>
          </p:nvPr>
        </p:nvSpPr>
        <p:spPr>
          <a:xfrm>
            <a:off x="810500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31"/>
          <p:cNvSpPr txBox="1"/>
          <p:nvPr>
            <p:ph idx="1" type="subTitle"/>
          </p:nvPr>
        </p:nvSpPr>
        <p:spPr>
          <a:xfrm>
            <a:off x="767900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2" name="Google Shape;212;p31"/>
          <p:cNvSpPr txBox="1"/>
          <p:nvPr>
            <p:ph idx="3" type="title"/>
          </p:nvPr>
        </p:nvSpPr>
        <p:spPr>
          <a:xfrm>
            <a:off x="3499033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4" type="subTitle"/>
          </p:nvPr>
        </p:nvSpPr>
        <p:spPr>
          <a:xfrm>
            <a:off x="3456438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5" type="title"/>
          </p:nvPr>
        </p:nvSpPr>
        <p:spPr>
          <a:xfrm>
            <a:off x="6187567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5" name="Google Shape;215;p31"/>
          <p:cNvSpPr txBox="1"/>
          <p:nvPr>
            <p:ph idx="6" type="subTitle"/>
          </p:nvPr>
        </p:nvSpPr>
        <p:spPr>
          <a:xfrm>
            <a:off x="6144962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6" name="Google Shape;216;p31"/>
          <p:cNvSpPr txBox="1"/>
          <p:nvPr>
            <p:ph idx="7" type="title"/>
          </p:nvPr>
        </p:nvSpPr>
        <p:spPr>
          <a:xfrm>
            <a:off x="810500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7" name="Google Shape;217;p31"/>
          <p:cNvSpPr txBox="1"/>
          <p:nvPr>
            <p:ph idx="8" type="subTitle"/>
          </p:nvPr>
        </p:nvSpPr>
        <p:spPr>
          <a:xfrm>
            <a:off x="767875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8" name="Google Shape;218;p31"/>
          <p:cNvSpPr txBox="1"/>
          <p:nvPr>
            <p:ph idx="9" type="title"/>
          </p:nvPr>
        </p:nvSpPr>
        <p:spPr>
          <a:xfrm>
            <a:off x="3499033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9" name="Google Shape;219;p31"/>
          <p:cNvSpPr txBox="1"/>
          <p:nvPr>
            <p:ph idx="13" type="subTitle"/>
          </p:nvPr>
        </p:nvSpPr>
        <p:spPr>
          <a:xfrm>
            <a:off x="3456438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0" name="Google Shape;220;p31"/>
          <p:cNvSpPr txBox="1"/>
          <p:nvPr>
            <p:ph idx="14" type="title"/>
          </p:nvPr>
        </p:nvSpPr>
        <p:spPr>
          <a:xfrm>
            <a:off x="6187567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1" name="Google Shape;221;p31"/>
          <p:cNvSpPr txBox="1"/>
          <p:nvPr>
            <p:ph idx="15" type="subTitle"/>
          </p:nvPr>
        </p:nvSpPr>
        <p:spPr>
          <a:xfrm>
            <a:off x="6144962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2" name="Google Shape;22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5" name="Google Shape;225;p32"/>
          <p:cNvSpPr txBox="1"/>
          <p:nvPr>
            <p:ph idx="2" type="title"/>
          </p:nvPr>
        </p:nvSpPr>
        <p:spPr>
          <a:xfrm>
            <a:off x="2031288" y="126422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" name="Google Shape;226;p32"/>
          <p:cNvSpPr txBox="1"/>
          <p:nvPr>
            <p:ph idx="1" type="subTitle"/>
          </p:nvPr>
        </p:nvSpPr>
        <p:spPr>
          <a:xfrm>
            <a:off x="2031288" y="1684654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7" name="Google Shape;227;p32"/>
          <p:cNvSpPr txBox="1"/>
          <p:nvPr>
            <p:ph idx="3" type="title"/>
          </p:nvPr>
        </p:nvSpPr>
        <p:spPr>
          <a:xfrm>
            <a:off x="2031288" y="2412494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8" name="Google Shape;228;p32"/>
          <p:cNvSpPr txBox="1"/>
          <p:nvPr>
            <p:ph idx="4" type="subTitle"/>
          </p:nvPr>
        </p:nvSpPr>
        <p:spPr>
          <a:xfrm>
            <a:off x="2031263" y="2829549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9" name="Google Shape;229;p32"/>
          <p:cNvSpPr txBox="1"/>
          <p:nvPr>
            <p:ph idx="5" type="title"/>
          </p:nvPr>
        </p:nvSpPr>
        <p:spPr>
          <a:xfrm>
            <a:off x="2031275" y="356075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0" name="Google Shape;230;p32"/>
          <p:cNvSpPr txBox="1"/>
          <p:nvPr>
            <p:ph idx="6" type="subTitle"/>
          </p:nvPr>
        </p:nvSpPr>
        <p:spPr>
          <a:xfrm>
            <a:off x="2031275" y="3981846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1" name="Google Shape;231;p32"/>
          <p:cNvSpPr txBox="1"/>
          <p:nvPr>
            <p:ph idx="7" type="subTitle"/>
          </p:nvPr>
        </p:nvSpPr>
        <p:spPr>
          <a:xfrm>
            <a:off x="5701238" y="1684654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2" name="Google Shape;232;p32"/>
          <p:cNvSpPr txBox="1"/>
          <p:nvPr>
            <p:ph idx="8" type="title"/>
          </p:nvPr>
        </p:nvSpPr>
        <p:spPr>
          <a:xfrm>
            <a:off x="5701238" y="2412494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3" name="Google Shape;233;p32"/>
          <p:cNvSpPr txBox="1"/>
          <p:nvPr>
            <p:ph idx="9" type="subTitle"/>
          </p:nvPr>
        </p:nvSpPr>
        <p:spPr>
          <a:xfrm>
            <a:off x="5701213" y="2833250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idx="13" type="title"/>
          </p:nvPr>
        </p:nvSpPr>
        <p:spPr>
          <a:xfrm>
            <a:off x="5701225" y="356075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5" name="Google Shape;235;p32"/>
          <p:cNvSpPr txBox="1"/>
          <p:nvPr>
            <p:ph idx="14" type="subTitle"/>
          </p:nvPr>
        </p:nvSpPr>
        <p:spPr>
          <a:xfrm>
            <a:off x="5701225" y="3981846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6" name="Google Shape;236;p32"/>
          <p:cNvSpPr txBox="1"/>
          <p:nvPr>
            <p:ph idx="15" type="title"/>
          </p:nvPr>
        </p:nvSpPr>
        <p:spPr>
          <a:xfrm>
            <a:off x="5701238" y="126422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7" name="Google Shape;237;p32"/>
          <p:cNvSpPr txBox="1"/>
          <p:nvPr>
            <p:ph hasCustomPrompt="1" idx="16" type="title"/>
          </p:nvPr>
        </p:nvSpPr>
        <p:spPr>
          <a:xfrm>
            <a:off x="1211650" y="15945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38" name="Google Shape;238;p32"/>
          <p:cNvSpPr txBox="1"/>
          <p:nvPr>
            <p:ph hasCustomPrompt="1" idx="17" type="title"/>
          </p:nvPr>
        </p:nvSpPr>
        <p:spPr>
          <a:xfrm>
            <a:off x="1211650" y="39089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39" name="Google Shape;239;p32"/>
          <p:cNvSpPr txBox="1"/>
          <p:nvPr>
            <p:ph hasCustomPrompt="1" idx="18" type="title"/>
          </p:nvPr>
        </p:nvSpPr>
        <p:spPr>
          <a:xfrm>
            <a:off x="1211650" y="27517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0" name="Google Shape;240;p32"/>
          <p:cNvSpPr txBox="1"/>
          <p:nvPr>
            <p:ph hasCustomPrompt="1" idx="19" type="title"/>
          </p:nvPr>
        </p:nvSpPr>
        <p:spPr>
          <a:xfrm>
            <a:off x="4881600" y="15945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1" name="Google Shape;241;p32"/>
          <p:cNvSpPr txBox="1"/>
          <p:nvPr>
            <p:ph hasCustomPrompt="1" idx="20" type="title"/>
          </p:nvPr>
        </p:nvSpPr>
        <p:spPr>
          <a:xfrm>
            <a:off x="4881600" y="39089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2" name="Google Shape;242;p32"/>
          <p:cNvSpPr txBox="1"/>
          <p:nvPr>
            <p:ph hasCustomPrompt="1" idx="21" type="title"/>
          </p:nvPr>
        </p:nvSpPr>
        <p:spPr>
          <a:xfrm>
            <a:off x="4881600" y="27517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3" name="Google Shape;24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6" name="Google Shape;246;p33"/>
          <p:cNvSpPr txBox="1"/>
          <p:nvPr>
            <p:ph idx="1" type="subTitle"/>
          </p:nvPr>
        </p:nvSpPr>
        <p:spPr>
          <a:xfrm>
            <a:off x="907775" y="1458850"/>
            <a:ext cx="33837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7" name="Google Shape;24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_1_2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0" name="Google Shape;250;p34"/>
          <p:cNvSpPr txBox="1"/>
          <p:nvPr>
            <p:ph idx="1" type="body"/>
          </p:nvPr>
        </p:nvSpPr>
        <p:spPr>
          <a:xfrm>
            <a:off x="1491000" y="1552250"/>
            <a:ext cx="61620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1" name="Google Shape;251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_2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/>
          <p:nvPr>
            <p:ph type="title"/>
          </p:nvPr>
        </p:nvSpPr>
        <p:spPr>
          <a:xfrm>
            <a:off x="2475925" y="3049100"/>
            <a:ext cx="4192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4" name="Google Shape;254;p35"/>
          <p:cNvSpPr txBox="1"/>
          <p:nvPr>
            <p:ph idx="1" type="subTitle"/>
          </p:nvPr>
        </p:nvSpPr>
        <p:spPr>
          <a:xfrm>
            <a:off x="2475925" y="3629550"/>
            <a:ext cx="41922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5" name="Google Shape;255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/>
          <p:nvPr>
            <p:ph type="title"/>
          </p:nvPr>
        </p:nvSpPr>
        <p:spPr>
          <a:xfrm>
            <a:off x="4849800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1" type="subTitle"/>
          </p:nvPr>
        </p:nvSpPr>
        <p:spPr>
          <a:xfrm>
            <a:off x="4849800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9" name="Google Shape;25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2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title"/>
          </p:nvPr>
        </p:nvSpPr>
        <p:spPr>
          <a:xfrm>
            <a:off x="1038375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2" name="Google Shape;262;p37"/>
          <p:cNvSpPr txBox="1"/>
          <p:nvPr>
            <p:ph idx="1" type="subTitle"/>
          </p:nvPr>
        </p:nvSpPr>
        <p:spPr>
          <a:xfrm>
            <a:off x="1038375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3" name="Google Shape;263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4342213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" type="subTitle"/>
          </p:nvPr>
        </p:nvSpPr>
        <p:spPr>
          <a:xfrm>
            <a:off x="4342225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2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1" name="Google Shape;271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_3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title"/>
          </p:nvPr>
        </p:nvSpPr>
        <p:spPr>
          <a:xfrm>
            <a:off x="713213" y="2040750"/>
            <a:ext cx="3904800" cy="10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4" name="Google Shape;274;p40"/>
          <p:cNvSpPr txBox="1"/>
          <p:nvPr>
            <p:ph idx="1" type="subTitle"/>
          </p:nvPr>
        </p:nvSpPr>
        <p:spPr>
          <a:xfrm>
            <a:off x="5128688" y="1738350"/>
            <a:ext cx="33021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5" name="Google Shape;275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713250" y="1552250"/>
            <a:ext cx="36228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07851" y="1552250"/>
            <a:ext cx="36228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_1_1_2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8" name="Google Shape;278;p41"/>
          <p:cNvSpPr txBox="1"/>
          <p:nvPr>
            <p:ph hasCustomPrompt="1" idx="2" type="title"/>
          </p:nvPr>
        </p:nvSpPr>
        <p:spPr>
          <a:xfrm>
            <a:off x="3038450" y="1862475"/>
            <a:ext cx="3067200" cy="14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79" name="Google Shape;279;p41"/>
          <p:cNvSpPr txBox="1"/>
          <p:nvPr>
            <p:ph idx="1" type="subTitle"/>
          </p:nvPr>
        </p:nvSpPr>
        <p:spPr>
          <a:xfrm>
            <a:off x="3230925" y="3247375"/>
            <a:ext cx="26823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0" name="Google Shape;280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_1_1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3" name="Google Shape;283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_1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6" name="Google Shape;286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_1_1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9" name="Google Shape;289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1083150" y="1465800"/>
            <a:ext cx="2617200" cy="22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8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>
            <p:ph type="title"/>
          </p:nvPr>
        </p:nvSpPr>
        <p:spPr>
          <a:xfrm>
            <a:off x="980750" y="2993600"/>
            <a:ext cx="71823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" name="Google Shape;29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/>
          <p:nvPr>
            <p:ph type="title"/>
          </p:nvPr>
        </p:nvSpPr>
        <p:spPr>
          <a:xfrm>
            <a:off x="2057350" y="539505"/>
            <a:ext cx="50292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8" name="Google Shape;298;p47"/>
          <p:cNvSpPr txBox="1"/>
          <p:nvPr>
            <p:ph idx="1" type="subTitle"/>
          </p:nvPr>
        </p:nvSpPr>
        <p:spPr>
          <a:xfrm>
            <a:off x="2674000" y="1449455"/>
            <a:ext cx="3795900" cy="11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9" name="Google Shape;299;p47"/>
          <p:cNvSpPr txBox="1"/>
          <p:nvPr/>
        </p:nvSpPr>
        <p:spPr>
          <a:xfrm>
            <a:off x="2822700" y="3526725"/>
            <a:ext cx="34986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CREDITS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,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and includes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" name="Google Shape;300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_1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4327875" y="1540550"/>
            <a:ext cx="30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subTitle"/>
          </p:nvPr>
        </p:nvSpPr>
        <p:spPr>
          <a:xfrm>
            <a:off x="4327875" y="2113250"/>
            <a:ext cx="3846600" cy="16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1780650" y="1443400"/>
            <a:ext cx="5582700" cy="24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2395800" y="1383000"/>
            <a:ext cx="4352400" cy="10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709475" y="2621800"/>
            <a:ext cx="3725100" cy="13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5209025" y="973525"/>
            <a:ext cx="2347800" cy="17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theme" Target="../theme/theme1.xml"/><Relationship Id="rId50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.png"/><Relationship Id="rId7" Type="http://schemas.openxmlformats.org/officeDocument/2006/relationships/image" Target="../media/image10.png"/><Relationship Id="rId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2"/>
          <p:cNvSpPr txBox="1"/>
          <p:nvPr/>
        </p:nvSpPr>
        <p:spPr>
          <a:xfrm>
            <a:off x="2525100" y="1445825"/>
            <a:ext cx="4093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비단길: </a:t>
            </a:r>
            <a:r>
              <a:rPr b="1" lang="en" sz="24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Silk Road</a:t>
            </a:r>
            <a:endParaRPr b="1" sz="24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14" name="Google Shape;314;p52"/>
          <p:cNvSpPr txBox="1"/>
          <p:nvPr/>
        </p:nvSpPr>
        <p:spPr>
          <a:xfrm>
            <a:off x="3994700" y="2042850"/>
            <a:ext cx="30996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2019182003 권순원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2019182017 박준영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2019182024 엄장헌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15" name="Google Shape;315;p52"/>
          <p:cNvCxnSpPr/>
          <p:nvPr/>
        </p:nvCxnSpPr>
        <p:spPr>
          <a:xfrm>
            <a:off x="-3749" y="1936625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52"/>
          <p:cNvCxnSpPr/>
          <p:nvPr/>
        </p:nvCxnSpPr>
        <p:spPr>
          <a:xfrm>
            <a:off x="-3749" y="203385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6" name="Google Shape;466;p61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61"/>
          <p:cNvSpPr txBox="1"/>
          <p:nvPr/>
        </p:nvSpPr>
        <p:spPr>
          <a:xfrm>
            <a:off x="0" y="0"/>
            <a:ext cx="40509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세부요소(맵 예시)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468" name="Google Shape;468;p61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9" name="Google Shape;469;p61"/>
          <p:cNvSpPr txBox="1"/>
          <p:nvPr/>
        </p:nvSpPr>
        <p:spPr>
          <a:xfrm>
            <a:off x="0" y="508800"/>
            <a:ext cx="51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70" name="Google Shape;470;p61"/>
          <p:cNvSpPr/>
          <p:nvPr/>
        </p:nvSpPr>
        <p:spPr>
          <a:xfrm>
            <a:off x="460650" y="649875"/>
            <a:ext cx="4196100" cy="4196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1" name="Google Shape;471;p61"/>
          <p:cNvSpPr/>
          <p:nvPr/>
        </p:nvSpPr>
        <p:spPr>
          <a:xfrm>
            <a:off x="600085" y="737356"/>
            <a:ext cx="3917250" cy="4021125"/>
          </a:xfrm>
          <a:custGeom>
            <a:rect b="b" l="l" r="r" t="t"/>
            <a:pathLst>
              <a:path extrusionOk="0" h="160845" w="156690">
                <a:moveTo>
                  <a:pt x="4091" y="1188"/>
                </a:moveTo>
                <a:cubicBezTo>
                  <a:pt x="8409" y="-971"/>
                  <a:pt x="12789" y="5430"/>
                  <a:pt x="16850" y="8040"/>
                </a:cubicBezTo>
                <a:cubicBezTo>
                  <a:pt x="21205" y="10840"/>
                  <a:pt x="26835" y="12227"/>
                  <a:pt x="31972" y="11584"/>
                </a:cubicBezTo>
                <a:cubicBezTo>
                  <a:pt x="39196" y="10680"/>
                  <a:pt x="43499" y="1669"/>
                  <a:pt x="50638" y="243"/>
                </a:cubicBezTo>
                <a:cubicBezTo>
                  <a:pt x="55273" y="-683"/>
                  <a:pt x="59943" y="1914"/>
                  <a:pt x="64578" y="2842"/>
                </a:cubicBezTo>
                <a:cubicBezTo>
                  <a:pt x="74031" y="4735"/>
                  <a:pt x="83784" y="1119"/>
                  <a:pt x="93404" y="479"/>
                </a:cubicBezTo>
                <a:cubicBezTo>
                  <a:pt x="96338" y="284"/>
                  <a:pt x="98796" y="4156"/>
                  <a:pt x="101674" y="3550"/>
                </a:cubicBezTo>
                <a:cubicBezTo>
                  <a:pt x="110578" y="1676"/>
                  <a:pt x="119747" y="951"/>
                  <a:pt x="128846" y="951"/>
                </a:cubicBezTo>
                <a:cubicBezTo>
                  <a:pt x="134239" y="951"/>
                  <a:pt x="140769" y="-609"/>
                  <a:pt x="144913" y="2842"/>
                </a:cubicBezTo>
                <a:cubicBezTo>
                  <a:pt x="147174" y="4725"/>
                  <a:pt x="145960" y="8716"/>
                  <a:pt x="147276" y="11348"/>
                </a:cubicBezTo>
                <a:cubicBezTo>
                  <a:pt x="150406" y="17606"/>
                  <a:pt x="152782" y="25020"/>
                  <a:pt x="151529" y="31904"/>
                </a:cubicBezTo>
                <a:cubicBezTo>
                  <a:pt x="151009" y="34762"/>
                  <a:pt x="149120" y="37552"/>
                  <a:pt x="149639" y="40410"/>
                </a:cubicBezTo>
                <a:cubicBezTo>
                  <a:pt x="150384" y="44511"/>
                  <a:pt x="154880" y="47852"/>
                  <a:pt x="154364" y="51988"/>
                </a:cubicBezTo>
                <a:cubicBezTo>
                  <a:pt x="153688" y="57401"/>
                  <a:pt x="151879" y="62942"/>
                  <a:pt x="152947" y="68291"/>
                </a:cubicBezTo>
                <a:cubicBezTo>
                  <a:pt x="153734" y="72231"/>
                  <a:pt x="152341" y="76413"/>
                  <a:pt x="153183" y="80341"/>
                </a:cubicBezTo>
                <a:cubicBezTo>
                  <a:pt x="156355" y="95137"/>
                  <a:pt x="158341" y="110986"/>
                  <a:pt x="154837" y="125707"/>
                </a:cubicBezTo>
                <a:cubicBezTo>
                  <a:pt x="153688" y="130536"/>
                  <a:pt x="157250" y="136553"/>
                  <a:pt x="154364" y="140592"/>
                </a:cubicBezTo>
                <a:cubicBezTo>
                  <a:pt x="150199" y="146420"/>
                  <a:pt x="140368" y="143762"/>
                  <a:pt x="133572" y="146027"/>
                </a:cubicBezTo>
                <a:cubicBezTo>
                  <a:pt x="116682" y="151657"/>
                  <a:pt x="98629" y="153348"/>
                  <a:pt x="80882" y="154769"/>
                </a:cubicBezTo>
                <a:cubicBezTo>
                  <a:pt x="76661" y="155107"/>
                  <a:pt x="73051" y="158434"/>
                  <a:pt x="68831" y="158786"/>
                </a:cubicBezTo>
                <a:cubicBezTo>
                  <a:pt x="54939" y="159945"/>
                  <a:pt x="40951" y="159022"/>
                  <a:pt x="27010" y="159022"/>
                </a:cubicBezTo>
                <a:cubicBezTo>
                  <a:pt x="23138" y="159022"/>
                  <a:pt x="18488" y="162345"/>
                  <a:pt x="15432" y="159967"/>
                </a:cubicBezTo>
                <a:cubicBezTo>
                  <a:pt x="14110" y="158939"/>
                  <a:pt x="13759" y="156550"/>
                  <a:pt x="12124" y="156187"/>
                </a:cubicBezTo>
                <a:cubicBezTo>
                  <a:pt x="9644" y="155637"/>
                  <a:pt x="6262" y="157130"/>
                  <a:pt x="4563" y="155242"/>
                </a:cubicBezTo>
                <a:cubicBezTo>
                  <a:pt x="1663" y="152021"/>
                  <a:pt x="-741" y="147160"/>
                  <a:pt x="310" y="142955"/>
                </a:cubicBezTo>
                <a:cubicBezTo>
                  <a:pt x="2243" y="135222"/>
                  <a:pt x="8558" y="129292"/>
                  <a:pt x="12124" y="122163"/>
                </a:cubicBezTo>
                <a:cubicBezTo>
                  <a:pt x="16584" y="113247"/>
                  <a:pt x="12796" y="102122"/>
                  <a:pt x="14960" y="92391"/>
                </a:cubicBezTo>
                <a:cubicBezTo>
                  <a:pt x="17957" y="78915"/>
                  <a:pt x="6495" y="66089"/>
                  <a:pt x="3146" y="52697"/>
                </a:cubicBezTo>
                <a:cubicBezTo>
                  <a:pt x="-1020" y="36039"/>
                  <a:pt x="3855" y="18359"/>
                  <a:pt x="3855" y="11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72" name="Google Shape;472;p61"/>
          <p:cNvSpPr/>
          <p:nvPr/>
        </p:nvSpPr>
        <p:spPr>
          <a:xfrm>
            <a:off x="840750" y="4256950"/>
            <a:ext cx="295500" cy="2955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3" name="Google Shape;473;p61"/>
          <p:cNvSpPr/>
          <p:nvPr/>
        </p:nvSpPr>
        <p:spPr>
          <a:xfrm>
            <a:off x="2954275" y="1680325"/>
            <a:ext cx="295500" cy="2955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4" name="Google Shape;474;p61"/>
          <p:cNvSpPr/>
          <p:nvPr/>
        </p:nvSpPr>
        <p:spPr>
          <a:xfrm>
            <a:off x="1240075" y="1384825"/>
            <a:ext cx="977100" cy="295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5" name="Google Shape;475;p61"/>
          <p:cNvSpPr/>
          <p:nvPr/>
        </p:nvSpPr>
        <p:spPr>
          <a:xfrm rot="1857101">
            <a:off x="1639040" y="3356626"/>
            <a:ext cx="977027" cy="295629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6" name="Google Shape;476;p61"/>
          <p:cNvSpPr/>
          <p:nvPr/>
        </p:nvSpPr>
        <p:spPr>
          <a:xfrm rot="-766">
            <a:off x="2766426" y="2413840"/>
            <a:ext cx="1346400" cy="11358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7" name="Google Shape;477;p61"/>
          <p:cNvSpPr/>
          <p:nvPr/>
        </p:nvSpPr>
        <p:spPr>
          <a:xfrm rot="-618763">
            <a:off x="1035454" y="2235144"/>
            <a:ext cx="976983" cy="29545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8" name="Google Shape;478;p61"/>
          <p:cNvSpPr/>
          <p:nvPr/>
        </p:nvSpPr>
        <p:spPr>
          <a:xfrm rot="276877">
            <a:off x="2613551" y="1026437"/>
            <a:ext cx="976967" cy="29557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9" name="Google Shape;479;p61"/>
          <p:cNvSpPr/>
          <p:nvPr/>
        </p:nvSpPr>
        <p:spPr>
          <a:xfrm rot="-618559">
            <a:off x="1826198" y="4228618"/>
            <a:ext cx="343648" cy="29545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0" name="Google Shape;480;p61"/>
          <p:cNvSpPr/>
          <p:nvPr/>
        </p:nvSpPr>
        <p:spPr>
          <a:xfrm rot="-618559">
            <a:off x="1121398" y="3418168"/>
            <a:ext cx="343648" cy="29545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1" name="Google Shape;481;p61"/>
          <p:cNvSpPr/>
          <p:nvPr/>
        </p:nvSpPr>
        <p:spPr>
          <a:xfrm rot="-618559">
            <a:off x="2930198" y="3806843"/>
            <a:ext cx="343648" cy="29545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2" name="Google Shape;482;p61"/>
          <p:cNvSpPr/>
          <p:nvPr/>
        </p:nvSpPr>
        <p:spPr>
          <a:xfrm rot="-618559">
            <a:off x="2182998" y="2706968"/>
            <a:ext cx="343648" cy="295456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3" name="Google Shape;483;p61"/>
          <p:cNvSpPr/>
          <p:nvPr/>
        </p:nvSpPr>
        <p:spPr>
          <a:xfrm rot="771581">
            <a:off x="826100" y="1625148"/>
            <a:ext cx="343721" cy="380103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4" name="Google Shape;484;p61"/>
          <p:cNvSpPr/>
          <p:nvPr/>
        </p:nvSpPr>
        <p:spPr>
          <a:xfrm rot="-618484">
            <a:off x="3655246" y="1397037"/>
            <a:ext cx="477812" cy="812283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5" name="Google Shape;485;p61"/>
          <p:cNvSpPr/>
          <p:nvPr/>
        </p:nvSpPr>
        <p:spPr>
          <a:xfrm rot="-619573">
            <a:off x="1276713" y="293747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6" name="Google Shape;486;p61"/>
          <p:cNvSpPr/>
          <p:nvPr/>
        </p:nvSpPr>
        <p:spPr>
          <a:xfrm rot="-619573">
            <a:off x="1559063" y="398832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7" name="Google Shape;487;p61"/>
          <p:cNvSpPr/>
          <p:nvPr/>
        </p:nvSpPr>
        <p:spPr>
          <a:xfrm rot="-619573">
            <a:off x="2486738" y="309167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8" name="Google Shape;488;p61"/>
          <p:cNvSpPr/>
          <p:nvPr/>
        </p:nvSpPr>
        <p:spPr>
          <a:xfrm rot="-619573">
            <a:off x="723838" y="84527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" name="Google Shape;489;p61"/>
          <p:cNvSpPr/>
          <p:nvPr/>
        </p:nvSpPr>
        <p:spPr>
          <a:xfrm rot="-619573">
            <a:off x="3699763" y="379032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0" name="Google Shape;490;p61"/>
          <p:cNvSpPr/>
          <p:nvPr/>
        </p:nvSpPr>
        <p:spPr>
          <a:xfrm rot="-619573">
            <a:off x="2227713" y="198767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1" name="Google Shape;491;p61"/>
          <p:cNvSpPr/>
          <p:nvPr/>
        </p:nvSpPr>
        <p:spPr>
          <a:xfrm rot="-619573">
            <a:off x="4010463" y="865060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2" name="Google Shape;492;p61"/>
          <p:cNvSpPr/>
          <p:nvPr/>
        </p:nvSpPr>
        <p:spPr>
          <a:xfrm rot="-619573">
            <a:off x="2227713" y="1108972"/>
            <a:ext cx="143931" cy="130515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3" name="Google Shape;493;p61"/>
          <p:cNvSpPr/>
          <p:nvPr/>
        </p:nvSpPr>
        <p:spPr>
          <a:xfrm rot="-146835">
            <a:off x="825672" y="989077"/>
            <a:ext cx="3465442" cy="3424628"/>
          </a:xfrm>
          <a:custGeom>
            <a:rect b="b" l="l" r="r" t="t"/>
            <a:pathLst>
              <a:path extrusionOk="0" h="140197" w="138616">
                <a:moveTo>
                  <a:pt x="6880" y="140197"/>
                </a:moveTo>
                <a:cubicBezTo>
                  <a:pt x="23820" y="138149"/>
                  <a:pt x="95342" y="137851"/>
                  <a:pt x="108522" y="127910"/>
                </a:cubicBezTo>
                <a:cubicBezTo>
                  <a:pt x="121702" y="117969"/>
                  <a:pt x="81827" y="93918"/>
                  <a:pt x="85960" y="80552"/>
                </a:cubicBezTo>
                <a:cubicBezTo>
                  <a:pt x="90093" y="67186"/>
                  <a:pt x="126133" y="60894"/>
                  <a:pt x="133318" y="47714"/>
                </a:cubicBezTo>
                <a:cubicBezTo>
                  <a:pt x="140504" y="34534"/>
                  <a:pt x="141397" y="7616"/>
                  <a:pt x="129073" y="1473"/>
                </a:cubicBezTo>
                <a:cubicBezTo>
                  <a:pt x="116750" y="-4670"/>
                  <a:pt x="80859" y="10632"/>
                  <a:pt x="59377" y="10855"/>
                </a:cubicBezTo>
                <a:cubicBezTo>
                  <a:pt x="37895" y="11078"/>
                  <a:pt x="2823" y="-5601"/>
                  <a:pt x="179" y="2813"/>
                </a:cubicBezTo>
                <a:cubicBezTo>
                  <a:pt x="-2464" y="11227"/>
                  <a:pt x="33762" y="53820"/>
                  <a:pt x="43516" y="61341"/>
                </a:cubicBezTo>
                <a:cubicBezTo>
                  <a:pt x="53271" y="68862"/>
                  <a:pt x="51930" y="51736"/>
                  <a:pt x="58706" y="47938"/>
                </a:cubicBezTo>
                <a:cubicBezTo>
                  <a:pt x="65482" y="44140"/>
                  <a:pt x="79519" y="40156"/>
                  <a:pt x="84173" y="38555"/>
                </a:cubicBezTo>
                <a:cubicBezTo>
                  <a:pt x="88827" y="36954"/>
                  <a:pt x="86221" y="38369"/>
                  <a:pt x="86630" y="3833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494" name="Google Shape;494;p61"/>
          <p:cNvSpPr/>
          <p:nvPr/>
        </p:nvSpPr>
        <p:spPr>
          <a:xfrm>
            <a:off x="5006050" y="782575"/>
            <a:ext cx="295500" cy="2955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5" name="Google Shape;495;p61"/>
          <p:cNvSpPr txBox="1"/>
          <p:nvPr/>
        </p:nvSpPr>
        <p:spPr>
          <a:xfrm>
            <a:off x="5370813" y="714775"/>
            <a:ext cx="2412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: 플레이어 시작 지점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96" name="Google Shape;496;p61"/>
          <p:cNvSpPr/>
          <p:nvPr/>
        </p:nvSpPr>
        <p:spPr>
          <a:xfrm>
            <a:off x="5006050" y="1213675"/>
            <a:ext cx="295500" cy="2955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" name="Google Shape;497;p61"/>
          <p:cNvSpPr txBox="1"/>
          <p:nvPr/>
        </p:nvSpPr>
        <p:spPr>
          <a:xfrm>
            <a:off x="5370829" y="1145875"/>
            <a:ext cx="312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: 보스몬스터 소환 게이트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98" name="Google Shape;498;p61"/>
          <p:cNvSpPr/>
          <p:nvPr/>
        </p:nvSpPr>
        <p:spPr>
          <a:xfrm>
            <a:off x="5006050" y="1644775"/>
            <a:ext cx="295500" cy="295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9" name="Google Shape;499;p61"/>
          <p:cNvSpPr txBox="1"/>
          <p:nvPr/>
        </p:nvSpPr>
        <p:spPr>
          <a:xfrm>
            <a:off x="5370829" y="1576975"/>
            <a:ext cx="312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: 일반몬스터 소환 지점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500" name="Google Shape;500;p61"/>
          <p:cNvSpPr/>
          <p:nvPr/>
        </p:nvSpPr>
        <p:spPr>
          <a:xfrm>
            <a:off x="5006050" y="2089900"/>
            <a:ext cx="295500" cy="295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01" name="Google Shape;501;p61"/>
          <p:cNvSpPr txBox="1"/>
          <p:nvPr/>
        </p:nvSpPr>
        <p:spPr>
          <a:xfrm>
            <a:off x="5370829" y="2022100"/>
            <a:ext cx="312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: 아이템 획득 지점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02" name="Google Shape;502;p61"/>
          <p:cNvCxnSpPr/>
          <p:nvPr/>
        </p:nvCxnSpPr>
        <p:spPr>
          <a:xfrm rot="10800000">
            <a:off x="5164550" y="2485525"/>
            <a:ext cx="0" cy="3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3" name="Google Shape;503;p61"/>
          <p:cNvSpPr txBox="1"/>
          <p:nvPr/>
        </p:nvSpPr>
        <p:spPr>
          <a:xfrm>
            <a:off x="5375866" y="2467225"/>
            <a:ext cx="312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: 플레이어 이동 경로(예시)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504" name="Google Shape;504;p61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9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505" name="Google Shape;50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425" y="3289575"/>
            <a:ext cx="2647950" cy="10477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6" name="Google Shape;506;p61"/>
          <p:cNvSpPr txBox="1"/>
          <p:nvPr/>
        </p:nvSpPr>
        <p:spPr>
          <a:xfrm>
            <a:off x="5498850" y="4299250"/>
            <a:ext cx="2309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난이도 미터기 예시(RiskOfRain2)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2"/>
          <p:cNvSpPr/>
          <p:nvPr/>
        </p:nvSpPr>
        <p:spPr>
          <a:xfrm flipH="1">
            <a:off x="7058750" y="1569725"/>
            <a:ext cx="414000" cy="639900"/>
          </a:xfrm>
          <a:prstGeom prst="round1Rect">
            <a:avLst>
              <a:gd fmla="val 50000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2" name="Google Shape;512;p62"/>
          <p:cNvSpPr/>
          <p:nvPr/>
        </p:nvSpPr>
        <p:spPr>
          <a:xfrm flipH="1">
            <a:off x="6911925" y="1717400"/>
            <a:ext cx="542400" cy="574500"/>
          </a:xfrm>
          <a:prstGeom prst="round1Rect">
            <a:avLst>
              <a:gd fmla="val 50000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3" name="Google Shape;513;p62"/>
          <p:cNvSpPr/>
          <p:nvPr/>
        </p:nvSpPr>
        <p:spPr>
          <a:xfrm>
            <a:off x="2137800" y="3066750"/>
            <a:ext cx="1982700" cy="390300"/>
          </a:xfrm>
          <a:prstGeom prst="roundRect">
            <a:avLst>
              <a:gd fmla="val 14329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" name="Google Shape;514;p62"/>
          <p:cNvSpPr/>
          <p:nvPr/>
        </p:nvSpPr>
        <p:spPr>
          <a:xfrm>
            <a:off x="415700" y="2680050"/>
            <a:ext cx="824700" cy="306900"/>
          </a:xfrm>
          <a:prstGeom prst="roundRect">
            <a:avLst>
              <a:gd fmla="val 14329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5" name="Google Shape;515;p62"/>
          <p:cNvSpPr/>
          <p:nvPr/>
        </p:nvSpPr>
        <p:spPr>
          <a:xfrm>
            <a:off x="1446625" y="1902725"/>
            <a:ext cx="341100" cy="306900"/>
          </a:xfrm>
          <a:prstGeom prst="roundRect">
            <a:avLst>
              <a:gd fmla="val 143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6" name="Google Shape;516;p62"/>
          <p:cNvSpPr/>
          <p:nvPr/>
        </p:nvSpPr>
        <p:spPr>
          <a:xfrm>
            <a:off x="1116425" y="2291775"/>
            <a:ext cx="341100" cy="306900"/>
          </a:xfrm>
          <a:prstGeom prst="roundRect">
            <a:avLst>
              <a:gd fmla="val 143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7" name="Google Shape;517;p62"/>
          <p:cNvSpPr/>
          <p:nvPr/>
        </p:nvSpPr>
        <p:spPr>
          <a:xfrm>
            <a:off x="1532200" y="2291775"/>
            <a:ext cx="341100" cy="306900"/>
          </a:xfrm>
          <a:prstGeom prst="roundRect">
            <a:avLst>
              <a:gd fmla="val 143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8" name="Google Shape;518;p62"/>
          <p:cNvSpPr/>
          <p:nvPr/>
        </p:nvSpPr>
        <p:spPr>
          <a:xfrm>
            <a:off x="1940400" y="2291775"/>
            <a:ext cx="341100" cy="306900"/>
          </a:xfrm>
          <a:prstGeom prst="roundRect">
            <a:avLst>
              <a:gd fmla="val 143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9" name="Google Shape;519;p62"/>
          <p:cNvSpPr/>
          <p:nvPr/>
        </p:nvSpPr>
        <p:spPr>
          <a:xfrm>
            <a:off x="421225" y="1244075"/>
            <a:ext cx="414000" cy="201300"/>
          </a:xfrm>
          <a:prstGeom prst="roundRect">
            <a:avLst>
              <a:gd fmla="val 14329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0" name="Google Shape;520;p62"/>
          <p:cNvSpPr/>
          <p:nvPr/>
        </p:nvSpPr>
        <p:spPr>
          <a:xfrm>
            <a:off x="7472750" y="1569725"/>
            <a:ext cx="363900" cy="639900"/>
          </a:xfrm>
          <a:prstGeom prst="round1Rect">
            <a:avLst>
              <a:gd fmla="val 50000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1" name="Google Shape;521;p62"/>
          <p:cNvSpPr/>
          <p:nvPr/>
        </p:nvSpPr>
        <p:spPr>
          <a:xfrm>
            <a:off x="7488938" y="1717400"/>
            <a:ext cx="476400" cy="574500"/>
          </a:xfrm>
          <a:prstGeom prst="round1Rect">
            <a:avLst>
              <a:gd fmla="val 50000" name="adj"/>
            </a:avLst>
          </a:prstGeom>
          <a:solidFill>
            <a:srgbClr val="484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22" name="Google Shape;522;p62"/>
          <p:cNvPicPr preferRelativeResize="0"/>
          <p:nvPr/>
        </p:nvPicPr>
        <p:blipFill rotWithShape="1">
          <a:blip r:embed="rId3">
            <a:alphaModFix/>
          </a:blip>
          <a:srcRect b="0" l="0" r="0" t="22582"/>
          <a:stretch/>
        </p:blipFill>
        <p:spPr>
          <a:xfrm>
            <a:off x="6875050" y="1518763"/>
            <a:ext cx="1153225" cy="16622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3" name="Google Shape;523;p62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62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조작법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25" name="Google Shape;525;p62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62"/>
          <p:cNvCxnSpPr/>
          <p:nvPr/>
        </p:nvCxnSpPr>
        <p:spPr>
          <a:xfrm rot="10800000">
            <a:off x="2137800" y="3265450"/>
            <a:ext cx="2100" cy="721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62"/>
          <p:cNvSpPr txBox="1"/>
          <p:nvPr/>
        </p:nvSpPr>
        <p:spPr>
          <a:xfrm>
            <a:off x="2137800" y="3594188"/>
            <a:ext cx="798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점프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528" name="Google Shape;528;p62"/>
          <p:cNvSpPr txBox="1"/>
          <p:nvPr/>
        </p:nvSpPr>
        <p:spPr>
          <a:xfrm>
            <a:off x="1512875" y="3986950"/>
            <a:ext cx="798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이동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29" name="Google Shape;529;p62"/>
          <p:cNvCxnSpPr/>
          <p:nvPr/>
        </p:nvCxnSpPr>
        <p:spPr>
          <a:xfrm flipH="1" rot="10800000">
            <a:off x="7127075" y="2291750"/>
            <a:ext cx="6300" cy="17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0" name="Google Shape;530;p62"/>
          <p:cNvSpPr txBox="1"/>
          <p:nvPr/>
        </p:nvSpPr>
        <p:spPr>
          <a:xfrm>
            <a:off x="5716475" y="3710325"/>
            <a:ext cx="141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기본공격:사격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31" name="Google Shape;531;p62"/>
          <p:cNvCxnSpPr/>
          <p:nvPr/>
        </p:nvCxnSpPr>
        <p:spPr>
          <a:xfrm flipH="1" rot="10800000">
            <a:off x="7727775" y="2291650"/>
            <a:ext cx="3000" cy="2201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62"/>
          <p:cNvSpPr txBox="1"/>
          <p:nvPr/>
        </p:nvSpPr>
        <p:spPr>
          <a:xfrm>
            <a:off x="6776150" y="4141425"/>
            <a:ext cx="95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특수공격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533" name="Google Shape;533;p62"/>
          <p:cNvSpPr txBox="1"/>
          <p:nvPr/>
        </p:nvSpPr>
        <p:spPr>
          <a:xfrm>
            <a:off x="6905038" y="897550"/>
            <a:ext cx="141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시야 조작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34" name="Google Shape;534;p62"/>
          <p:cNvCxnSpPr/>
          <p:nvPr/>
        </p:nvCxnSpPr>
        <p:spPr>
          <a:xfrm>
            <a:off x="6905050" y="982050"/>
            <a:ext cx="2700" cy="103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62"/>
          <p:cNvCxnSpPr/>
          <p:nvPr/>
        </p:nvCxnSpPr>
        <p:spPr>
          <a:xfrm>
            <a:off x="417375" y="718125"/>
            <a:ext cx="900" cy="727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6" name="Google Shape;536;p62"/>
          <p:cNvSpPr txBox="1"/>
          <p:nvPr/>
        </p:nvSpPr>
        <p:spPr>
          <a:xfrm>
            <a:off x="411313" y="595613"/>
            <a:ext cx="141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메뉴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37" name="Google Shape;537;p62"/>
          <p:cNvCxnSpPr/>
          <p:nvPr/>
        </p:nvCxnSpPr>
        <p:spPr>
          <a:xfrm rot="10800000">
            <a:off x="414363" y="2720350"/>
            <a:ext cx="6900" cy="197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8" name="Google Shape;538;p62"/>
          <p:cNvSpPr txBox="1"/>
          <p:nvPr/>
        </p:nvSpPr>
        <p:spPr>
          <a:xfrm>
            <a:off x="403050" y="4297075"/>
            <a:ext cx="107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이동 스킬</a:t>
            </a:r>
            <a:endParaRPr b="1" sz="16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39" name="Google Shape;539;p62"/>
          <p:cNvCxnSpPr/>
          <p:nvPr/>
        </p:nvCxnSpPr>
        <p:spPr>
          <a:xfrm rot="10800000">
            <a:off x="1532188" y="2370675"/>
            <a:ext cx="6900" cy="197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0" name="Google Shape;54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50" y="1233000"/>
            <a:ext cx="5898601" cy="22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62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10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6" name="Google Shape;546;p63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7" name="Google Shape;547;p63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연결방식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48" name="Google Shape;548;p63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9" name="Google Shape;549;p63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11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550" name="Google Shape;55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050" y="556000"/>
            <a:ext cx="1781299" cy="17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8675" y="2294762"/>
            <a:ext cx="1217823" cy="1217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900" y="2294750"/>
            <a:ext cx="1217823" cy="1217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3" name="Google Shape;553;p63"/>
          <p:cNvCxnSpPr>
            <a:stCxn id="550" idx="1"/>
            <a:endCxn id="552" idx="0"/>
          </p:cNvCxnSpPr>
          <p:nvPr/>
        </p:nvCxnSpPr>
        <p:spPr>
          <a:xfrm flipH="1">
            <a:off x="1549950" y="1446650"/>
            <a:ext cx="1913100" cy="848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63"/>
          <p:cNvCxnSpPr>
            <a:stCxn id="551" idx="0"/>
            <a:endCxn id="550" idx="3"/>
          </p:cNvCxnSpPr>
          <p:nvPr/>
        </p:nvCxnSpPr>
        <p:spPr>
          <a:xfrm rot="10800000">
            <a:off x="5244486" y="1446662"/>
            <a:ext cx="1913100" cy="848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55" name="Google Shape;555;p63"/>
          <p:cNvSpPr txBox="1"/>
          <p:nvPr/>
        </p:nvSpPr>
        <p:spPr>
          <a:xfrm>
            <a:off x="4011463" y="2187175"/>
            <a:ext cx="684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Host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556" name="Google Shape;556;p63"/>
          <p:cNvPicPr preferRelativeResize="0"/>
          <p:nvPr/>
        </p:nvPicPr>
        <p:blipFill rotWithShape="1">
          <a:blip r:embed="rId4">
            <a:alphaModFix/>
          </a:blip>
          <a:srcRect b="0" l="7723" r="1524" t="0"/>
          <a:stretch/>
        </p:blipFill>
        <p:spPr>
          <a:xfrm>
            <a:off x="3858775" y="831300"/>
            <a:ext cx="979570" cy="6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3"/>
          <p:cNvPicPr preferRelativeResize="0"/>
          <p:nvPr/>
        </p:nvPicPr>
        <p:blipFill rotWithShape="1">
          <a:blip r:embed="rId4">
            <a:alphaModFix/>
          </a:blip>
          <a:srcRect b="0" l="7723" r="1524" t="0"/>
          <a:stretch/>
        </p:blipFill>
        <p:spPr>
          <a:xfrm>
            <a:off x="1205800" y="2490950"/>
            <a:ext cx="684450" cy="4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63"/>
          <p:cNvPicPr preferRelativeResize="0"/>
          <p:nvPr/>
        </p:nvPicPr>
        <p:blipFill rotWithShape="1">
          <a:blip r:embed="rId4">
            <a:alphaModFix/>
          </a:blip>
          <a:srcRect b="0" l="7723" r="1524" t="0"/>
          <a:stretch/>
        </p:blipFill>
        <p:spPr>
          <a:xfrm>
            <a:off x="6814900" y="2490950"/>
            <a:ext cx="684450" cy="42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3"/>
          <p:cNvSpPr txBox="1"/>
          <p:nvPr/>
        </p:nvSpPr>
        <p:spPr>
          <a:xfrm>
            <a:off x="1002575" y="3972250"/>
            <a:ext cx="3305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P2P 방식으로 네트워크 연결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Host의 클라이언트가 서버의 역할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60" name="Google Shape;560;p63"/>
          <p:cNvCxnSpPr/>
          <p:nvPr/>
        </p:nvCxnSpPr>
        <p:spPr>
          <a:xfrm rot="10800000">
            <a:off x="940900" y="392230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1" name="Google Shape;561;p63"/>
          <p:cNvSpPr txBox="1"/>
          <p:nvPr/>
        </p:nvSpPr>
        <p:spPr>
          <a:xfrm>
            <a:off x="4838350" y="3972250"/>
            <a:ext cx="3669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Host가 서버를 열면 접속 코드 생성 접속 코드를 통해 Host의 방에 접속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62" name="Google Shape;562;p63"/>
          <p:cNvCxnSpPr/>
          <p:nvPr/>
        </p:nvCxnSpPr>
        <p:spPr>
          <a:xfrm rot="10800000">
            <a:off x="4736400" y="392230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7" name="Google Shape;567;p64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8" name="Google Shape;568;p64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03 개발환경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69" name="Google Shape;569;p64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0" name="Google Shape;57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000" y="627862"/>
            <a:ext cx="1295500" cy="12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3775" y="827898"/>
            <a:ext cx="1989900" cy="73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450" y="2229475"/>
            <a:ext cx="2296600" cy="94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8450" y="3662850"/>
            <a:ext cx="2605651" cy="10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13500" y="3576425"/>
            <a:ext cx="1160995" cy="119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3488" y="1960475"/>
            <a:ext cx="1080475" cy="12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64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12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1" name="Google Shape;581;p65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65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04 수강 과목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83" name="Google Shape;583;p65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65"/>
          <p:cNvSpPr txBox="1"/>
          <p:nvPr/>
        </p:nvSpPr>
        <p:spPr>
          <a:xfrm>
            <a:off x="1625400" y="1544250"/>
            <a:ext cx="58932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수학		:</a:t>
            </a:r>
            <a:r>
              <a:rPr b="1" lang="en" sz="18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  선형대수, 게임수학</a:t>
            </a:r>
            <a:endParaRPr b="1" sz="18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언어		:</a:t>
            </a:r>
            <a:r>
              <a:rPr b="1" lang="en" sz="18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  C++, STL, 알고리즘</a:t>
            </a:r>
            <a:endParaRPr b="1" sz="18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네트워크	:</a:t>
            </a:r>
            <a:r>
              <a:rPr b="1" lang="en" sz="18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  네트워크 기초, 네트워크 게임 프로그래밍</a:t>
            </a:r>
            <a:endParaRPr b="1" sz="18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그래픽스	:</a:t>
            </a:r>
            <a:r>
              <a:rPr b="1" lang="en" sz="18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  컴퓨터그래픽스, 3D게임프로그래밍 1, 2</a:t>
            </a:r>
            <a:endParaRPr b="1" sz="18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형상관리	:</a:t>
            </a:r>
            <a:r>
              <a:rPr b="1" lang="en" sz="1800">
                <a:solidFill>
                  <a:schemeClr val="dk1"/>
                </a:solidFill>
                <a:latin typeface="Orbit"/>
                <a:ea typeface="Orbit"/>
                <a:cs typeface="Orbit"/>
                <a:sym typeface="Orbit"/>
              </a:rPr>
              <a:t>  게임소프트웨어공학</a:t>
            </a:r>
            <a:endParaRPr b="1" sz="1800">
              <a:solidFill>
                <a:schemeClr val="dk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</a:endParaRPr>
          </a:p>
        </p:txBody>
      </p:sp>
      <p:sp>
        <p:nvSpPr>
          <p:cNvPr id="585" name="Google Shape;585;p65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13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6"/>
          <p:cNvSpPr txBox="1"/>
          <p:nvPr/>
        </p:nvSpPr>
        <p:spPr>
          <a:xfrm>
            <a:off x="232475" y="3188075"/>
            <a:ext cx="41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엄장헌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91" name="Google Shape;591;p66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66"/>
          <p:cNvSpPr txBox="1"/>
          <p:nvPr/>
        </p:nvSpPr>
        <p:spPr>
          <a:xfrm>
            <a:off x="0" y="0"/>
            <a:ext cx="47262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05 기술적 요소 및 중심 연구 분야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593" name="Google Shape;593;p66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66"/>
          <p:cNvCxnSpPr/>
          <p:nvPr/>
        </p:nvCxnSpPr>
        <p:spPr>
          <a:xfrm rot="10800000">
            <a:off x="4344875" y="9076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66"/>
          <p:cNvCxnSpPr/>
          <p:nvPr/>
        </p:nvCxnSpPr>
        <p:spPr>
          <a:xfrm rot="10800000">
            <a:off x="4344875" y="23143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66"/>
          <p:cNvCxnSpPr/>
          <p:nvPr/>
        </p:nvCxnSpPr>
        <p:spPr>
          <a:xfrm rot="10800000">
            <a:off x="4349675" y="3619175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66"/>
          <p:cNvCxnSpPr/>
          <p:nvPr/>
        </p:nvCxnSpPr>
        <p:spPr>
          <a:xfrm rot="10800000">
            <a:off x="232475" y="9076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66"/>
          <p:cNvCxnSpPr/>
          <p:nvPr/>
        </p:nvCxnSpPr>
        <p:spPr>
          <a:xfrm rot="10800000">
            <a:off x="234875" y="23143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66"/>
          <p:cNvCxnSpPr/>
          <p:nvPr/>
        </p:nvCxnSpPr>
        <p:spPr>
          <a:xfrm rot="10800000">
            <a:off x="232475" y="3619175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66"/>
          <p:cNvSpPr txBox="1"/>
          <p:nvPr/>
        </p:nvSpPr>
        <p:spPr>
          <a:xfrm>
            <a:off x="239675" y="776550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파티클 시스템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을 구현하여 상용화된 다양한 이펙트를 간단하게 게임에 적용하여 개발의 편의성을 증진하고 게임의 디테일을 추가한다.</a:t>
            </a:r>
            <a:endParaRPr sz="1300">
              <a:solidFill>
                <a:schemeClr val="lt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1" name="Google Shape;601;p66"/>
          <p:cNvSpPr txBox="1"/>
          <p:nvPr/>
        </p:nvSpPr>
        <p:spPr>
          <a:xfrm>
            <a:off x="239675" y="2183250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Cascade 그림자맵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적용을 통해 넓은 맵상의 그림자 표현에서 계단 현상을 감소시킨다.</a:t>
            </a:r>
            <a:endParaRPr sz="1300">
              <a:solidFill>
                <a:schemeClr val="lt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2" name="Google Shape;602;p66"/>
          <p:cNvSpPr txBox="1"/>
          <p:nvPr/>
        </p:nvSpPr>
        <p:spPr>
          <a:xfrm>
            <a:off x="237275" y="3488075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스키닝 애니메이션과 블렌드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를 통해 더 자연스럽고 부드러운 움직임을 구현한다. 또한 애니메이션 전반을 총괄하여 관리하는 애니메이션 컨트롤러를 제작한다.</a:t>
            </a:r>
            <a:endParaRPr sz="1300">
              <a:solidFill>
                <a:schemeClr val="lt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3" name="Google Shape;603;p66"/>
          <p:cNvSpPr txBox="1"/>
          <p:nvPr/>
        </p:nvSpPr>
        <p:spPr>
          <a:xfrm>
            <a:off x="232475" y="508800"/>
            <a:ext cx="41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권순원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4" name="Google Shape;604;p66"/>
          <p:cNvSpPr txBox="1"/>
          <p:nvPr/>
        </p:nvSpPr>
        <p:spPr>
          <a:xfrm>
            <a:off x="232475" y="1883250"/>
            <a:ext cx="41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박준영</a:t>
            </a:r>
            <a:endParaRPr b="1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5" name="Google Shape;605;p66"/>
          <p:cNvSpPr txBox="1"/>
          <p:nvPr/>
        </p:nvSpPr>
        <p:spPr>
          <a:xfrm>
            <a:off x="4354475" y="776550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멀티스레드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를 통한 리소스 로드와 사운드 시스템의 밀림을 방지하여 플레이어의 부정적 경험 개선</a:t>
            </a:r>
            <a:endParaRPr sz="13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6" name="Google Shape;606;p66"/>
          <p:cNvSpPr txBox="1"/>
          <p:nvPr/>
        </p:nvSpPr>
        <p:spPr>
          <a:xfrm>
            <a:off x="4299750" y="2197863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유한상태기계를 통한 적 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인공지능 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개발을 통해 일반 몬스터 및 보스 몬스터의 다양한 행동패턴 구현</a:t>
            </a:r>
            <a:endParaRPr sz="1600">
              <a:solidFill>
                <a:schemeClr val="lt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7" name="Google Shape;607;p66"/>
          <p:cNvSpPr txBox="1"/>
          <p:nvPr/>
        </p:nvSpPr>
        <p:spPr>
          <a:xfrm>
            <a:off x="4354475" y="3488075"/>
            <a:ext cx="37848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많은 객체의 효율적인 탐지를 위해 옥트리로 공간분할을 하며, 자연스러운 객체간 상호작용을 위한</a:t>
            </a:r>
            <a:r>
              <a:rPr b="1"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물리엔진</a:t>
            </a:r>
            <a:r>
              <a:rPr lang="en" sz="13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을 제작한다.</a:t>
            </a:r>
            <a:endParaRPr sz="13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08" name="Google Shape;608;p66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14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3" name="Google Shape;613;p67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4" name="Google Shape;614;p67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06 타 게임과 비교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615" name="Google Shape;615;p67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67"/>
          <p:cNvSpPr txBox="1"/>
          <p:nvPr/>
        </p:nvSpPr>
        <p:spPr>
          <a:xfrm>
            <a:off x="337650" y="1223400"/>
            <a:ext cx="79521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Rpg의 긴 텀의 성장구간을 짧은 구간으로 축소해 빠른 성장경험을 유도하고,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랜덤적인 아이템 요소를 통해 다양한 양상의 게임경험을 주어 반복 플레이를 유도한다.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협동을 통한 기믹 파훼 (예:보스의 유도탄을 차폐물로 다같이 회피)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Or 아웃게임 성장을 통해 딜로 찍어 누를 수 있는 가능성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매 판 플레이 사이의 텀을 인게임의 로비 공간에서 진행함으로써 플레이어와 게임 사이 연결성 증대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617" name="Google Shape;617;p67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15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618" name="Google Shape;618;p67"/>
          <p:cNvCxnSpPr/>
          <p:nvPr/>
        </p:nvCxnSpPr>
        <p:spPr>
          <a:xfrm rot="10800000">
            <a:off x="313625" y="122340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67"/>
          <p:cNvCxnSpPr/>
          <p:nvPr/>
        </p:nvCxnSpPr>
        <p:spPr>
          <a:xfrm rot="10800000">
            <a:off x="313625" y="21244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67"/>
          <p:cNvCxnSpPr/>
          <p:nvPr/>
        </p:nvCxnSpPr>
        <p:spPr>
          <a:xfrm rot="10800000">
            <a:off x="313625" y="302550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1" name="Google Shape;621;p67"/>
          <p:cNvSpPr txBox="1"/>
          <p:nvPr/>
        </p:nvSpPr>
        <p:spPr>
          <a:xfrm>
            <a:off x="2115300" y="4125425"/>
            <a:ext cx="4800" cy="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8"/>
          <p:cNvSpPr txBox="1"/>
          <p:nvPr/>
        </p:nvSpPr>
        <p:spPr>
          <a:xfrm>
            <a:off x="0" y="0"/>
            <a:ext cx="44685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07 개발 일정</a:t>
            </a: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 및 역할 분담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627" name="Google Shape;627;p68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628" name="Google Shape;628;p68"/>
          <p:cNvGraphicFramePr/>
          <p:nvPr/>
        </p:nvGraphicFramePr>
        <p:xfrm>
          <a:off x="139150" y="5120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{70D9459F-0562-488F-9234-0C21EC5D9B4F}</a:tableStyleId>
              </a:tblPr>
              <a:tblGrid>
                <a:gridCol w="4629625"/>
                <a:gridCol w="475225"/>
                <a:gridCol w="465850"/>
                <a:gridCol w="461125"/>
                <a:gridCol w="478025"/>
                <a:gridCol w="467800"/>
                <a:gridCol w="461150"/>
                <a:gridCol w="465875"/>
                <a:gridCol w="4611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14141"/>
                          </a:solidFill>
                          <a:highlight>
                            <a:srgbClr val="FFE599"/>
                          </a:highlight>
                          <a:latin typeface="Orbit"/>
                          <a:ea typeface="Orbit"/>
                          <a:cs typeface="Orbit"/>
                          <a:sym typeface="Orbit"/>
                        </a:rPr>
                        <a:t>권순원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, 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highlight>
                            <a:srgbClr val="B6D7A8"/>
                          </a:highlight>
                          <a:latin typeface="Orbit"/>
                          <a:ea typeface="Orbit"/>
                          <a:cs typeface="Orbit"/>
                          <a:sym typeface="Orbit"/>
                        </a:rPr>
                        <a:t>박준영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, 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highlight>
                            <a:srgbClr val="A4C2F4"/>
                          </a:highlight>
                          <a:latin typeface="Orbit"/>
                          <a:ea typeface="Orbit"/>
                          <a:cs typeface="Orbit"/>
                          <a:sym typeface="Orbit"/>
                        </a:rPr>
                        <a:t>엄장헌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, </a:t>
                      </a:r>
                      <a:r>
                        <a:rPr lang="en" sz="1300">
                          <a:solidFill>
                            <a:srgbClr val="414141"/>
                          </a:solidFill>
                          <a:highlight>
                            <a:srgbClr val="FFFFFF"/>
                          </a:highlight>
                          <a:latin typeface="Orbit"/>
                          <a:ea typeface="Orbit"/>
                          <a:cs typeface="Orbit"/>
                          <a:sym typeface="Orbit"/>
                        </a:rPr>
                        <a:t>공통</a:t>
                      </a:r>
                      <a:endParaRPr sz="1300">
                        <a:solidFill>
                          <a:srgbClr val="414141"/>
                        </a:solidFill>
                        <a:highlight>
                          <a:srgbClr val="FFFFFF"/>
                        </a:highlight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1월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2월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3월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4월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5월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6월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7월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Orbit"/>
                          <a:ea typeface="Orbit"/>
                          <a:cs typeface="Orbit"/>
                          <a:sym typeface="Orbit"/>
                        </a:rPr>
                        <a:t>8월</a:t>
                      </a:r>
                      <a:endParaRPr b="1" sz="13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테스트 기반 구축(모델로드, 신로드, 게임루프, 터레인)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테스트 기반 구축(네트워크)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물리엔진</a:t>
                      </a:r>
                      <a:endParaRPr b="1"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플레이어 조작(공격, 이동, 스킬)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UI 디버깅용(1~2), 일반사용자용(6~7)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몬스터 인공지능</a:t>
                      </a:r>
                      <a:endParaRPr b="1"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파티클 시스템</a:t>
                      </a:r>
                      <a:endParaRPr b="1"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그림자 효과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애니메이션 컨트롤러,스키닝 애니메이션(3~5),애니메이션 블렌드(6~7)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아이템 및 스킬, 성장 컨텐츠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로비, 1스테이지(5월 이전), 2,3스테이지(5월 이후)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백그라운드 로딩 시스템(멀티스레드)</a:t>
                      </a: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 / </a:t>
                      </a: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사운드 시스템 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414141"/>
                          </a:solidFill>
                          <a:latin typeface="Orbit"/>
                          <a:ea typeface="Orbit"/>
                          <a:cs typeface="Orbit"/>
                          <a:sym typeface="Orbit"/>
                        </a:rPr>
                        <a:t>최종 테스트 및 수정</a:t>
                      </a:r>
                      <a:endParaRPr sz="900">
                        <a:solidFill>
                          <a:srgbClr val="414141"/>
                        </a:solidFill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>
                        <a:latin typeface="Orbit"/>
                        <a:ea typeface="Orbit"/>
                        <a:cs typeface="Orbit"/>
                        <a:sym typeface="Orbi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629" name="Google Shape;629;p68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16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630" name="Google Shape;630;p68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5" name="Google Shape;635;p69"/>
          <p:cNvCxnSpPr/>
          <p:nvPr/>
        </p:nvCxnSpPr>
        <p:spPr>
          <a:xfrm>
            <a:off x="-3749" y="1936625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69"/>
          <p:cNvCxnSpPr/>
          <p:nvPr/>
        </p:nvCxnSpPr>
        <p:spPr>
          <a:xfrm>
            <a:off x="-3749" y="203385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69"/>
          <p:cNvSpPr txBox="1"/>
          <p:nvPr/>
        </p:nvSpPr>
        <p:spPr>
          <a:xfrm>
            <a:off x="3022200" y="1436825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감사합니다.</a:t>
            </a:r>
            <a:endParaRPr b="1" sz="24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1" name="Google Shape;321;p53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53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목차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23" name="Google Shape;323;p53"/>
          <p:cNvSpPr txBox="1"/>
          <p:nvPr/>
        </p:nvSpPr>
        <p:spPr>
          <a:xfrm>
            <a:off x="2521950" y="714750"/>
            <a:ext cx="4100100" cy="39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01 연구목적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02 게임소개</a:t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03 개발환경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04 개인 별 준비 현황</a:t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05 기술적 요소 및 중점 연구 분야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06 타 게임과의 비교</a:t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07 개발 일정 및 역할 분담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24" name="Google Shape;324;p53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53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1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0" name="Google Shape;330;p54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54"/>
          <p:cNvSpPr txBox="1"/>
          <p:nvPr/>
        </p:nvSpPr>
        <p:spPr>
          <a:xfrm>
            <a:off x="0" y="0"/>
            <a:ext cx="3727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01 연구목적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2919300" y="2017650"/>
            <a:ext cx="3648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Direct3D 12 기반으로 </a:t>
            </a:r>
            <a:endParaRPr b="1" sz="20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컴포넌트 패턴을 활용하여 </a:t>
            </a:r>
            <a:br>
              <a:rPr b="1" lang="en" sz="20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</a:br>
            <a:r>
              <a:rPr b="1" lang="en" sz="20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성장형 협동 fps 게임 개발</a:t>
            </a:r>
            <a:endParaRPr b="1" sz="20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33" name="Google Shape;333;p54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54"/>
          <p:cNvCxnSpPr/>
          <p:nvPr/>
        </p:nvCxnSpPr>
        <p:spPr>
          <a:xfrm rot="10800000">
            <a:off x="2854075" y="2183250"/>
            <a:ext cx="4800" cy="77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54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2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0" name="Google Shape;340;p55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" name="Google Shape;341;p55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</a:t>
            </a:r>
            <a:endParaRPr b="1" sz="1900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342" name="Google Shape;342;p55"/>
          <p:cNvPicPr preferRelativeResize="0"/>
          <p:nvPr/>
        </p:nvPicPr>
        <p:blipFill rotWithShape="1">
          <a:blip r:embed="rId3">
            <a:alphaModFix/>
          </a:blip>
          <a:srcRect b="0" l="14241" r="5662" t="0"/>
          <a:stretch/>
        </p:blipFill>
        <p:spPr>
          <a:xfrm>
            <a:off x="514863" y="628250"/>
            <a:ext cx="3790925" cy="1943033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3" name="Google Shape;343;p55"/>
          <p:cNvSpPr txBox="1"/>
          <p:nvPr/>
        </p:nvSpPr>
        <p:spPr>
          <a:xfrm>
            <a:off x="4618350" y="1683375"/>
            <a:ext cx="388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장르:</a:t>
            </a:r>
            <a:r>
              <a:rPr lang="en" sz="18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성장형 협동 FPS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44" name="Google Shape;344;p55"/>
          <p:cNvSpPr txBox="1"/>
          <p:nvPr/>
        </p:nvSpPr>
        <p:spPr>
          <a:xfrm>
            <a:off x="4642800" y="2177700"/>
            <a:ext cx="39516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개요</a:t>
            </a:r>
            <a:r>
              <a:rPr b="1" lang="en" sz="18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: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1~3명의 플레이어들이 각자의 클래스를 정한 뒤 스테이지를 시작한다.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스테이지 내부에 존재하는 적들을 처치하며 아이템을 수집하고 성장한다.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각 스테이지의 보스몬스터를 처치하면 다음 스테이지로 이동한다.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게임이 시작되면 시간에 따라 난이도 증가한다.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게임 플레이를 통해 획득한 재화로 영구적인 능력치 업그레이드를 하여 강해질 수 있다.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endParaRPr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45" name="Google Shape;345;p55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6" name="Google Shape;346;p55"/>
          <p:cNvPicPr preferRelativeResize="0"/>
          <p:nvPr/>
        </p:nvPicPr>
        <p:blipFill rotWithShape="1">
          <a:blip r:embed="rId4">
            <a:alphaModFix/>
          </a:blip>
          <a:srcRect b="0" l="7723" r="1524" t="0"/>
          <a:stretch/>
        </p:blipFill>
        <p:spPr>
          <a:xfrm>
            <a:off x="819425" y="2865625"/>
            <a:ext cx="3181656" cy="19986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7" name="Google Shape;347;p55"/>
          <p:cNvSpPr txBox="1"/>
          <p:nvPr/>
        </p:nvSpPr>
        <p:spPr>
          <a:xfrm>
            <a:off x="4618350" y="575175"/>
            <a:ext cx="4093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소개</a:t>
            </a:r>
            <a:r>
              <a:rPr b="1" lang="en" sz="18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:</a:t>
            </a:r>
            <a:r>
              <a:rPr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lang="en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대우주 개척 시대 주요 물자를 나르는 비단길(실크로드)을 지나는 중 혹성에 난파당한 주인공들이 물자를 되찾고 행성에서 탈출하기 위해 고군분투하는데…</a:t>
            </a:r>
            <a:endParaRPr sz="15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48" name="Google Shape;348;p55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3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49" name="Google Shape;349;p55"/>
          <p:cNvSpPr txBox="1"/>
          <p:nvPr/>
        </p:nvSpPr>
        <p:spPr>
          <a:xfrm>
            <a:off x="1825099" y="2494375"/>
            <a:ext cx="1316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게임 플레이 컨셉샷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50" name="Google Shape;350;p55"/>
          <p:cNvSpPr txBox="1"/>
          <p:nvPr/>
        </p:nvSpPr>
        <p:spPr>
          <a:xfrm>
            <a:off x="1825108" y="4785958"/>
            <a:ext cx="11703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플레이 화면 예시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5" name="Google Shape;355;p56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56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흐름도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57" name="Google Shape;357;p56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" name="Google Shape;358;p56"/>
          <p:cNvSpPr/>
          <p:nvPr/>
        </p:nvSpPr>
        <p:spPr>
          <a:xfrm>
            <a:off x="598216" y="1529052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로고 씬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59" name="Google Shape;359;p56"/>
          <p:cNvSpPr/>
          <p:nvPr/>
        </p:nvSpPr>
        <p:spPr>
          <a:xfrm>
            <a:off x="598116" y="2108235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로비 공간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60" name="Google Shape;360;p56"/>
          <p:cNvSpPr/>
          <p:nvPr/>
        </p:nvSpPr>
        <p:spPr>
          <a:xfrm>
            <a:off x="2377674" y="1529062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직업</a:t>
            </a:r>
            <a:r>
              <a:rPr lang="en">
                <a:latin typeface="Orbit"/>
                <a:ea typeface="Orbit"/>
                <a:cs typeface="Orbit"/>
                <a:sym typeface="Orbit"/>
              </a:rPr>
              <a:t> 선택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61" name="Google Shape;361;p56"/>
          <p:cNvCxnSpPr/>
          <p:nvPr/>
        </p:nvCxnSpPr>
        <p:spPr>
          <a:xfrm>
            <a:off x="1310429" y="1811858"/>
            <a:ext cx="0" cy="29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2" name="Google Shape;362;p56"/>
          <p:cNvSpPr/>
          <p:nvPr/>
        </p:nvSpPr>
        <p:spPr>
          <a:xfrm>
            <a:off x="2377674" y="2108235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업그레이드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63" name="Google Shape;363;p56"/>
          <p:cNvSpPr/>
          <p:nvPr/>
        </p:nvSpPr>
        <p:spPr>
          <a:xfrm>
            <a:off x="2377674" y="2687407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멀티플레이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64" name="Google Shape;364;p56"/>
          <p:cNvSpPr/>
          <p:nvPr/>
        </p:nvSpPr>
        <p:spPr>
          <a:xfrm>
            <a:off x="598116" y="3326662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게임 시작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65" name="Google Shape;365;p56"/>
          <p:cNvSpPr/>
          <p:nvPr/>
        </p:nvSpPr>
        <p:spPr>
          <a:xfrm>
            <a:off x="598116" y="2778536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난이도 선택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66" name="Google Shape;366;p56"/>
          <p:cNvCxnSpPr>
            <a:endCxn id="365" idx="0"/>
          </p:cNvCxnSpPr>
          <p:nvPr/>
        </p:nvCxnSpPr>
        <p:spPr>
          <a:xfrm>
            <a:off x="1310316" y="2395136"/>
            <a:ext cx="0" cy="383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7" name="Google Shape;367;p56"/>
          <p:cNvCxnSpPr>
            <a:stCxn id="365" idx="2"/>
          </p:cNvCxnSpPr>
          <p:nvPr/>
        </p:nvCxnSpPr>
        <p:spPr>
          <a:xfrm>
            <a:off x="1310316" y="3061136"/>
            <a:ext cx="0" cy="265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8" name="Google Shape;368;p56"/>
          <p:cNvSpPr/>
          <p:nvPr/>
        </p:nvSpPr>
        <p:spPr>
          <a:xfrm>
            <a:off x="4277460" y="786794"/>
            <a:ext cx="4070100" cy="40056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6"/>
          <p:cNvSpPr/>
          <p:nvPr/>
        </p:nvSpPr>
        <p:spPr>
          <a:xfrm>
            <a:off x="4175498" y="624150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인 게임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70" name="Google Shape;370;p56"/>
          <p:cNvCxnSpPr>
            <a:stCxn id="364" idx="2"/>
          </p:cNvCxnSpPr>
          <p:nvPr/>
        </p:nvCxnSpPr>
        <p:spPr>
          <a:xfrm rot="-5400000">
            <a:off x="1676616" y="713662"/>
            <a:ext cx="2529300" cy="3261900"/>
          </a:xfrm>
          <a:prstGeom prst="bentConnector4">
            <a:avLst>
              <a:gd fmla="val -24744" name="adj1"/>
              <a:gd fmla="val 81574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71" name="Google Shape;371;p56"/>
          <p:cNvCxnSpPr>
            <a:endCxn id="360" idx="1"/>
          </p:cNvCxnSpPr>
          <p:nvPr/>
        </p:nvCxnSpPr>
        <p:spPr>
          <a:xfrm flipH="1" rot="10800000">
            <a:off x="2026974" y="1670362"/>
            <a:ext cx="350700" cy="552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56"/>
          <p:cNvCxnSpPr>
            <a:stCxn id="359" idx="3"/>
            <a:endCxn id="363" idx="1"/>
          </p:cNvCxnSpPr>
          <p:nvPr/>
        </p:nvCxnSpPr>
        <p:spPr>
          <a:xfrm>
            <a:off x="2022516" y="2249535"/>
            <a:ext cx="355200" cy="579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56"/>
          <p:cNvCxnSpPr>
            <a:stCxn id="359" idx="3"/>
            <a:endCxn id="362" idx="1"/>
          </p:cNvCxnSpPr>
          <p:nvPr/>
        </p:nvCxnSpPr>
        <p:spPr>
          <a:xfrm>
            <a:off x="2022516" y="2249535"/>
            <a:ext cx="355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56"/>
          <p:cNvSpPr/>
          <p:nvPr/>
        </p:nvSpPr>
        <p:spPr>
          <a:xfrm>
            <a:off x="4572336" y="949889"/>
            <a:ext cx="1424400" cy="282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스테이지 시작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75" name="Google Shape;375;p56"/>
          <p:cNvSpPr/>
          <p:nvPr/>
        </p:nvSpPr>
        <p:spPr>
          <a:xfrm>
            <a:off x="4572336" y="1451152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잡몹 처치 및 게이트 탐색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76" name="Google Shape;376;p56"/>
          <p:cNvSpPr/>
          <p:nvPr/>
        </p:nvSpPr>
        <p:spPr>
          <a:xfrm>
            <a:off x="4572336" y="2030234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템 파밍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77" name="Google Shape;377;p56"/>
          <p:cNvSpPr/>
          <p:nvPr/>
        </p:nvSpPr>
        <p:spPr>
          <a:xfrm>
            <a:off x="4572336" y="2609317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게이트 발견 및</a:t>
            </a:r>
            <a:br>
              <a:rPr lang="en">
                <a:latin typeface="Orbit"/>
                <a:ea typeface="Orbit"/>
                <a:cs typeface="Orbit"/>
                <a:sym typeface="Orbit"/>
              </a:rPr>
            </a:br>
            <a:r>
              <a:rPr lang="en">
                <a:latin typeface="Orbit"/>
                <a:ea typeface="Orbit"/>
                <a:cs typeface="Orbit"/>
                <a:sym typeface="Orbit"/>
              </a:rPr>
              <a:t>보스 도전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78" name="Google Shape;378;p56"/>
          <p:cNvCxnSpPr>
            <a:stCxn id="374" idx="2"/>
            <a:endCxn id="375" idx="0"/>
          </p:cNvCxnSpPr>
          <p:nvPr/>
        </p:nvCxnSpPr>
        <p:spPr>
          <a:xfrm>
            <a:off x="5284536" y="1232489"/>
            <a:ext cx="0" cy="218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79" name="Google Shape;379;p56"/>
          <p:cNvCxnSpPr/>
          <p:nvPr/>
        </p:nvCxnSpPr>
        <p:spPr>
          <a:xfrm>
            <a:off x="5284649" y="1811734"/>
            <a:ext cx="0" cy="218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0" name="Google Shape;380;p56"/>
          <p:cNvCxnSpPr/>
          <p:nvPr/>
        </p:nvCxnSpPr>
        <p:spPr>
          <a:xfrm>
            <a:off x="5284649" y="2395121"/>
            <a:ext cx="0" cy="218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1" name="Google Shape;381;p56"/>
          <p:cNvSpPr/>
          <p:nvPr/>
        </p:nvSpPr>
        <p:spPr>
          <a:xfrm>
            <a:off x="4572336" y="3248842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다음 스테이지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82" name="Google Shape;382;p56"/>
          <p:cNvSpPr/>
          <p:nvPr/>
        </p:nvSpPr>
        <p:spPr>
          <a:xfrm>
            <a:off x="6595083" y="2108235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전원 사망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83" name="Google Shape;383;p56"/>
          <p:cNvCxnSpPr>
            <a:stCxn id="384" idx="2"/>
            <a:endCxn id="359" idx="1"/>
          </p:cNvCxnSpPr>
          <p:nvPr/>
        </p:nvCxnSpPr>
        <p:spPr>
          <a:xfrm flipH="1" rot="5400000">
            <a:off x="2303832" y="543913"/>
            <a:ext cx="2457600" cy="5868900"/>
          </a:xfrm>
          <a:prstGeom prst="bentConnector4">
            <a:avLst>
              <a:gd fmla="val -8758" name="adj1"/>
              <a:gd fmla="val 103826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5" name="Google Shape;385;p56"/>
          <p:cNvCxnSpPr>
            <a:stCxn id="377" idx="2"/>
            <a:endCxn id="381" idx="0"/>
          </p:cNvCxnSpPr>
          <p:nvPr/>
        </p:nvCxnSpPr>
        <p:spPr>
          <a:xfrm>
            <a:off x="5284536" y="2969917"/>
            <a:ext cx="0" cy="279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6" name="Google Shape;386;p56"/>
          <p:cNvCxnSpPr>
            <a:stCxn id="381" idx="2"/>
            <a:endCxn id="374" idx="3"/>
          </p:cNvCxnSpPr>
          <p:nvPr/>
        </p:nvCxnSpPr>
        <p:spPr>
          <a:xfrm rot="-5400000">
            <a:off x="4381536" y="1994242"/>
            <a:ext cx="2518200" cy="712200"/>
          </a:xfrm>
          <a:prstGeom prst="bentConnector4">
            <a:avLst>
              <a:gd fmla="val -8547" name="adj1"/>
              <a:gd fmla="val 131491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4" name="Google Shape;384;p56"/>
          <p:cNvSpPr/>
          <p:nvPr/>
        </p:nvSpPr>
        <p:spPr>
          <a:xfrm>
            <a:off x="5754882" y="4346563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게임 보상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87" name="Google Shape;387;p56"/>
          <p:cNvSpPr/>
          <p:nvPr/>
        </p:nvSpPr>
        <p:spPr>
          <a:xfrm>
            <a:off x="6595083" y="1451152"/>
            <a:ext cx="1424400" cy="360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rbit"/>
                <a:ea typeface="Orbit"/>
                <a:cs typeface="Orbit"/>
                <a:sym typeface="Orbit"/>
              </a:rPr>
              <a:t>any state</a:t>
            </a:r>
            <a:endParaRPr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388" name="Google Shape;388;p56"/>
          <p:cNvCxnSpPr>
            <a:stCxn id="387" idx="2"/>
            <a:endCxn id="382" idx="0"/>
          </p:cNvCxnSpPr>
          <p:nvPr/>
        </p:nvCxnSpPr>
        <p:spPr>
          <a:xfrm>
            <a:off x="7307283" y="1811752"/>
            <a:ext cx="0" cy="29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9" name="Google Shape;389;p56"/>
          <p:cNvCxnSpPr>
            <a:stCxn id="382" idx="2"/>
            <a:endCxn id="384" idx="0"/>
          </p:cNvCxnSpPr>
          <p:nvPr/>
        </p:nvCxnSpPr>
        <p:spPr>
          <a:xfrm rot="5400000">
            <a:off x="5948283" y="2987535"/>
            <a:ext cx="1877700" cy="84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0" name="Google Shape;390;p56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4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" name="Google Shape;395;p57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57"/>
          <p:cNvSpPr txBox="1"/>
          <p:nvPr/>
        </p:nvSpPr>
        <p:spPr>
          <a:xfrm>
            <a:off x="0" y="0"/>
            <a:ext cx="3099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</a:t>
            </a: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세부요소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397" name="Google Shape;397;p57"/>
          <p:cNvSpPr txBox="1"/>
          <p:nvPr/>
        </p:nvSpPr>
        <p:spPr>
          <a:xfrm>
            <a:off x="4699500" y="674200"/>
            <a:ext cx="3885300" cy="41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프로젝트에서 1의 단위: 1m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캐릭터의 무게: 70~90kg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캐릭터의 키: 1.7m~1.9m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캐릭터의 이동속도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-실외 30km/h ~ 60km/h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-실내 15km/h 고정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실내 크기: 20m*20m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실외 크기: 500m*500m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공격력 공식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공격력 * 공격력 퍼센트* 크리티컬 데미지 * </a:t>
            </a:r>
            <a:endParaRPr sz="12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(max(100 - 방어력 + 방어력 무시, 100 ))*0.01*보스 데미지 증가*최종데미지</a:t>
            </a:r>
            <a:endParaRPr sz="12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398" name="Google Shape;39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475" y="674200"/>
            <a:ext cx="2610550" cy="23754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99" name="Google Shape;399;p57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0" name="Google Shape;400;p57"/>
          <p:cNvPicPr preferRelativeResize="0"/>
          <p:nvPr/>
        </p:nvPicPr>
        <p:blipFill rotWithShape="1">
          <a:blip r:embed="rId4">
            <a:alphaModFix/>
          </a:blip>
          <a:srcRect b="0" l="0" r="8684" t="0"/>
          <a:stretch/>
        </p:blipFill>
        <p:spPr>
          <a:xfrm>
            <a:off x="599925" y="3375000"/>
            <a:ext cx="2957651" cy="14640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1" name="Google Shape;401;p57"/>
          <p:cNvSpPr txBox="1"/>
          <p:nvPr/>
        </p:nvSpPr>
        <p:spPr>
          <a:xfrm>
            <a:off x="1461350" y="2969750"/>
            <a:ext cx="123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플레이어 모델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02" name="Google Shape;402;p57"/>
          <p:cNvSpPr txBox="1"/>
          <p:nvPr/>
        </p:nvSpPr>
        <p:spPr>
          <a:xfrm>
            <a:off x="1461350" y="4752825"/>
            <a:ext cx="123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게임 로비 예시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03" name="Google Shape;403;p57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5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8"/>
          <p:cNvSpPr/>
          <p:nvPr/>
        </p:nvSpPr>
        <p:spPr>
          <a:xfrm>
            <a:off x="3125175" y="664675"/>
            <a:ext cx="5252400" cy="1370400"/>
          </a:xfrm>
          <a:prstGeom prst="roundRect">
            <a:avLst>
              <a:gd fmla="val 2284" name="adj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9" name="Google Shape;409;p58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0" name="Google Shape;410;p58"/>
          <p:cNvSpPr txBox="1"/>
          <p:nvPr/>
        </p:nvSpPr>
        <p:spPr>
          <a:xfrm>
            <a:off x="0" y="0"/>
            <a:ext cx="44733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</a:t>
            </a: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세부요소(아이템, 스테이지)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411" name="Google Shape;411;p58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58"/>
          <p:cNvSpPr txBox="1"/>
          <p:nvPr/>
        </p:nvSpPr>
        <p:spPr>
          <a:xfrm>
            <a:off x="296500" y="1134325"/>
            <a:ext cx="233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인게임 아이템 - 17종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13" name="Google Shape;413;p58"/>
          <p:cNvSpPr/>
          <p:nvPr/>
        </p:nvSpPr>
        <p:spPr>
          <a:xfrm>
            <a:off x="269925" y="2842300"/>
            <a:ext cx="2387400" cy="175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설원 맵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14" name="Google Shape;414;p58"/>
          <p:cNvSpPr/>
          <p:nvPr/>
        </p:nvSpPr>
        <p:spPr>
          <a:xfrm>
            <a:off x="3225616" y="2842300"/>
            <a:ext cx="2387400" cy="175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사막 맵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15" name="Google Shape;415;p58"/>
          <p:cNvSpPr/>
          <p:nvPr/>
        </p:nvSpPr>
        <p:spPr>
          <a:xfrm>
            <a:off x="6181314" y="2842300"/>
            <a:ext cx="2387400" cy="175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이상한 맵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16" name="Google Shape;416;p58"/>
          <p:cNvPicPr preferRelativeResize="0"/>
          <p:nvPr/>
        </p:nvPicPr>
        <p:blipFill rotWithShape="1">
          <a:blip r:embed="rId3">
            <a:alphaModFix/>
          </a:blip>
          <a:srcRect b="0" l="0" r="7646" t="0"/>
          <a:stretch/>
        </p:blipFill>
        <p:spPr>
          <a:xfrm>
            <a:off x="269925" y="2842300"/>
            <a:ext cx="2387399" cy="175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8"/>
          <p:cNvSpPr txBox="1"/>
          <p:nvPr/>
        </p:nvSpPr>
        <p:spPr>
          <a:xfrm>
            <a:off x="269800" y="2411200"/>
            <a:ext cx="238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설원</a:t>
            </a:r>
            <a:endParaRPr b="1" sz="16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18" name="Google Shape;418;p58"/>
          <p:cNvSpPr txBox="1"/>
          <p:nvPr/>
        </p:nvSpPr>
        <p:spPr>
          <a:xfrm>
            <a:off x="3225625" y="2411200"/>
            <a:ext cx="238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사막</a:t>
            </a:r>
            <a:endParaRPr b="1" sz="16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19" name="Google Shape;419;p58"/>
          <p:cNvSpPr txBox="1"/>
          <p:nvPr/>
        </p:nvSpPr>
        <p:spPr>
          <a:xfrm>
            <a:off x="6181450" y="2411200"/>
            <a:ext cx="238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오염지역</a:t>
            </a:r>
            <a:endParaRPr b="1" sz="16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420" name="Google Shape;420;p58"/>
          <p:cNvPicPr preferRelativeResize="0"/>
          <p:nvPr/>
        </p:nvPicPr>
        <p:blipFill rotWithShape="1">
          <a:blip r:embed="rId4">
            <a:alphaModFix/>
          </a:blip>
          <a:srcRect b="0" l="10289" r="0" t="0"/>
          <a:stretch/>
        </p:blipFill>
        <p:spPr>
          <a:xfrm>
            <a:off x="3225625" y="2842300"/>
            <a:ext cx="2387400" cy="175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8"/>
          <p:cNvPicPr preferRelativeResize="0"/>
          <p:nvPr/>
        </p:nvPicPr>
        <p:blipFill rotWithShape="1">
          <a:blip r:embed="rId5">
            <a:alphaModFix/>
          </a:blip>
          <a:srcRect b="0" l="6349" r="0" t="0"/>
          <a:stretch/>
        </p:blipFill>
        <p:spPr>
          <a:xfrm>
            <a:off x="6181450" y="2842300"/>
            <a:ext cx="2387400" cy="175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13275" y="814088"/>
            <a:ext cx="1234801" cy="787289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3" name="Google Shape;423;p58"/>
          <p:cNvSpPr txBox="1"/>
          <p:nvPr/>
        </p:nvSpPr>
        <p:spPr>
          <a:xfrm>
            <a:off x="3213275" y="1595750"/>
            <a:ext cx="123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공격력 증가</a:t>
            </a:r>
            <a:endParaRPr b="1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24" name="Google Shape;424;p58"/>
          <p:cNvSpPr txBox="1"/>
          <p:nvPr/>
        </p:nvSpPr>
        <p:spPr>
          <a:xfrm>
            <a:off x="4577253" y="1595750"/>
            <a:ext cx="108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공격 드론</a:t>
            </a:r>
            <a:endParaRPr b="1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425" name="Google Shape;425;p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2788" y="753701"/>
            <a:ext cx="749900" cy="8509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6" name="Google Shape;426;p5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05487" y="814085"/>
            <a:ext cx="1121225" cy="7301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7" name="Google Shape;427;p58"/>
          <p:cNvSpPr txBox="1"/>
          <p:nvPr/>
        </p:nvSpPr>
        <p:spPr>
          <a:xfrm>
            <a:off x="6837325" y="1595750"/>
            <a:ext cx="154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치명타 확률 증가</a:t>
            </a:r>
            <a:endParaRPr b="1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28" name="Google Shape;428;p58"/>
          <p:cNvSpPr txBox="1"/>
          <p:nvPr/>
        </p:nvSpPr>
        <p:spPr>
          <a:xfrm>
            <a:off x="5650338" y="1595750"/>
            <a:ext cx="123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방어력 증가</a:t>
            </a:r>
            <a:endParaRPr b="1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29" name="Google Shape;429;p58"/>
          <p:cNvSpPr txBox="1"/>
          <p:nvPr/>
        </p:nvSpPr>
        <p:spPr>
          <a:xfrm>
            <a:off x="5390550" y="2035075"/>
            <a:ext cx="85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아이템 예시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430" name="Google Shape;430;p5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68875" y="782275"/>
            <a:ext cx="905477" cy="850949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1" name="Google Shape;431;p58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6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32" name="Google Shape;432;p58"/>
          <p:cNvSpPr txBox="1"/>
          <p:nvPr/>
        </p:nvSpPr>
        <p:spPr>
          <a:xfrm>
            <a:off x="323200" y="1455488"/>
            <a:ext cx="233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스테이지 - 3종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7" name="Google Shape;437;p59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8" name="Google Shape;438;p59"/>
          <p:cNvSpPr txBox="1"/>
          <p:nvPr/>
        </p:nvSpPr>
        <p:spPr>
          <a:xfrm>
            <a:off x="0" y="0"/>
            <a:ext cx="44733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세부요소(업그레이드)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439" name="Google Shape;439;p59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59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7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41" name="Google Shape;441;p59"/>
          <p:cNvSpPr txBox="1"/>
          <p:nvPr/>
        </p:nvSpPr>
        <p:spPr>
          <a:xfrm>
            <a:off x="4261975" y="1475450"/>
            <a:ext cx="43467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기지 내부의 자판기 오브젝트와 상호작용하여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영구적인 캐릭터 업그레이드 가능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442" name="Google Shape;44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263" y="1190500"/>
            <a:ext cx="3590779" cy="2803626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3" name="Google Shape;443;p59"/>
          <p:cNvSpPr txBox="1"/>
          <p:nvPr/>
        </p:nvSpPr>
        <p:spPr>
          <a:xfrm>
            <a:off x="4776463" y="2329950"/>
            <a:ext cx="3191100" cy="1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업그레이드 종류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1600"/>
              <a:buFont typeface="Orbit"/>
              <a:buChar char="-"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공격력 증가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1600"/>
              <a:buFont typeface="Orbit"/>
              <a:buChar char="-"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체력 증가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1600"/>
              <a:buFont typeface="Orbit"/>
              <a:buChar char="-"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이동속도 증가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1600"/>
              <a:buFont typeface="Orbit"/>
              <a:buChar char="-"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치명타 확률 증가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44" name="Google Shape;444;p59"/>
          <p:cNvSpPr txBox="1"/>
          <p:nvPr/>
        </p:nvSpPr>
        <p:spPr>
          <a:xfrm>
            <a:off x="1564124" y="3926875"/>
            <a:ext cx="1316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Orbit"/>
                <a:ea typeface="Orbit"/>
                <a:cs typeface="Orbit"/>
                <a:sym typeface="Orbit"/>
              </a:rPr>
              <a:t>업그레이드 자판기</a:t>
            </a:r>
            <a:endParaRPr b="1" sz="1000">
              <a:solidFill>
                <a:schemeClr val="lt2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9" name="Google Shape;449;p60"/>
          <p:cNvCxnSpPr/>
          <p:nvPr/>
        </p:nvCxnSpPr>
        <p:spPr>
          <a:xfrm>
            <a:off x="-3749" y="499800"/>
            <a:ext cx="9151500" cy="9000"/>
          </a:xfrm>
          <a:prstGeom prst="straightConnector1">
            <a:avLst/>
          </a:prstGeom>
          <a:noFill/>
          <a:ln cap="flat" cmpd="sng" w="28575">
            <a:solidFill>
              <a:srgbClr val="465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60"/>
          <p:cNvSpPr txBox="1"/>
          <p:nvPr/>
        </p:nvSpPr>
        <p:spPr>
          <a:xfrm>
            <a:off x="0" y="0"/>
            <a:ext cx="40509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02 게임소개 </a:t>
            </a:r>
            <a:r>
              <a:rPr b="1" lang="en" sz="1600">
                <a:solidFill>
                  <a:srgbClr val="484EBE"/>
                </a:solidFill>
                <a:latin typeface="Orbit"/>
                <a:ea typeface="Orbit"/>
                <a:cs typeface="Orbit"/>
                <a:sym typeface="Orbit"/>
              </a:rPr>
              <a:t>- 세부요소(직업)</a:t>
            </a:r>
            <a:endParaRPr b="1" sz="1600">
              <a:solidFill>
                <a:srgbClr val="484EBE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cxnSp>
        <p:nvCxnSpPr>
          <p:cNvPr id="451" name="Google Shape;451;p60"/>
          <p:cNvCxnSpPr/>
          <p:nvPr/>
        </p:nvCxnSpPr>
        <p:spPr>
          <a:xfrm flipH="1" rot="10800000">
            <a:off x="8711976" y="-9150"/>
            <a:ext cx="3600" cy="5161800"/>
          </a:xfrm>
          <a:prstGeom prst="straightConnector1">
            <a:avLst/>
          </a:prstGeom>
          <a:noFill/>
          <a:ln cap="flat" cmpd="sng" w="28575">
            <a:solidFill>
              <a:srgbClr val="484EB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2" name="Google Shape;452;p60"/>
          <p:cNvSpPr txBox="1"/>
          <p:nvPr/>
        </p:nvSpPr>
        <p:spPr>
          <a:xfrm>
            <a:off x="0" y="508800"/>
            <a:ext cx="511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직업은</a:t>
            </a: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 스테이지 시작 전, 로비 공간에서 선택 가능</a:t>
            </a:r>
            <a:endParaRPr sz="12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53" name="Google Shape;453;p60"/>
          <p:cNvSpPr txBox="1"/>
          <p:nvPr/>
        </p:nvSpPr>
        <p:spPr>
          <a:xfrm>
            <a:off x="2344575" y="1121000"/>
            <a:ext cx="2412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탱커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주무기: 샷건</a:t>
            </a:r>
            <a:b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</a:b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스킬: 엄폐물 소환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54" name="Google Shape;454;p60"/>
          <p:cNvSpPr txBox="1"/>
          <p:nvPr/>
        </p:nvSpPr>
        <p:spPr>
          <a:xfrm>
            <a:off x="2344575" y="3324800"/>
            <a:ext cx="2412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딜러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무기: 돌격소총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스킬: 자동조준 공격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55" name="Google Shape;455;p60"/>
          <p:cNvSpPr txBox="1"/>
          <p:nvPr/>
        </p:nvSpPr>
        <p:spPr>
          <a:xfrm>
            <a:off x="6375025" y="3389988"/>
            <a:ext cx="2412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포병</a:t>
            </a:r>
            <a:endParaRPr b="1"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주무기: 로켓런쳐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스킬: 범위 폭격</a:t>
            </a:r>
            <a:endParaRPr sz="16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sp>
        <p:nvSpPr>
          <p:cNvPr id="456" name="Google Shape;456;p60"/>
          <p:cNvSpPr txBox="1"/>
          <p:nvPr/>
        </p:nvSpPr>
        <p:spPr>
          <a:xfrm>
            <a:off x="6375025" y="1121000"/>
            <a:ext cx="2412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힐러</a:t>
            </a:r>
            <a:b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</a:b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주무기: 기관단총</a:t>
            </a:r>
            <a:b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</a:br>
            <a:r>
              <a:rPr lang="en" sz="1600">
                <a:solidFill>
                  <a:srgbClr val="414141"/>
                </a:solidFill>
                <a:latin typeface="Orbit"/>
                <a:ea typeface="Orbit"/>
                <a:cs typeface="Orbit"/>
                <a:sym typeface="Orbit"/>
              </a:rPr>
              <a:t>스킬: 회복 장판 소환</a:t>
            </a:r>
            <a:endParaRPr sz="1200">
              <a:solidFill>
                <a:srgbClr val="414141"/>
              </a:solidFill>
              <a:latin typeface="Orbit"/>
              <a:ea typeface="Orbit"/>
              <a:cs typeface="Orbit"/>
              <a:sym typeface="Orbit"/>
            </a:endParaRPr>
          </a:p>
        </p:txBody>
      </p:sp>
      <p:pic>
        <p:nvPicPr>
          <p:cNvPr id="457" name="Google Shape;457;p60"/>
          <p:cNvPicPr preferRelativeResize="0"/>
          <p:nvPr/>
        </p:nvPicPr>
        <p:blipFill rotWithShape="1">
          <a:blip r:embed="rId3">
            <a:alphaModFix/>
          </a:blip>
          <a:srcRect b="0" l="4421" r="7145" t="0"/>
          <a:stretch/>
        </p:blipFill>
        <p:spPr>
          <a:xfrm>
            <a:off x="210650" y="3209700"/>
            <a:ext cx="2133924" cy="1227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8" name="Google Shape;45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549" y="1120990"/>
            <a:ext cx="1971024" cy="1317487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9" name="Google Shape;459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9892" y="1076223"/>
            <a:ext cx="1865850" cy="1362252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60" name="Google Shape;460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7300" y="3084425"/>
            <a:ext cx="1971025" cy="1478269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1" name="Google Shape;461;p60"/>
          <p:cNvSpPr txBox="1"/>
          <p:nvPr/>
        </p:nvSpPr>
        <p:spPr>
          <a:xfrm>
            <a:off x="8715575" y="4743300"/>
            <a:ext cx="4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650FF"/>
                </a:solidFill>
                <a:latin typeface="Orbit"/>
                <a:ea typeface="Orbit"/>
                <a:cs typeface="Orbit"/>
                <a:sym typeface="Orbit"/>
              </a:rPr>
              <a:t>8</a:t>
            </a:r>
            <a:endParaRPr b="1">
              <a:solidFill>
                <a:srgbClr val="4650FF"/>
              </a:solidFill>
              <a:latin typeface="Orbit"/>
              <a:ea typeface="Orbit"/>
              <a:cs typeface="Orbit"/>
              <a:sym typeface="Orbi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Galaxy Background Breakthrough XL by Slidesgo">
  <a:themeElements>
    <a:clrScheme name="Simple Light">
      <a:dk1>
        <a:srgbClr val="000000"/>
      </a:dk1>
      <a:lt1>
        <a:srgbClr val="FFFFFF"/>
      </a:lt1>
      <a:dk2>
        <a:srgbClr val="682DD3"/>
      </a:dk2>
      <a:lt2>
        <a:srgbClr val="631E7B"/>
      </a:lt2>
      <a:accent1>
        <a:srgbClr val="3A15A2"/>
      </a:accent1>
      <a:accent2>
        <a:srgbClr val="000000"/>
      </a:accent2>
      <a:accent3>
        <a:srgbClr val="FFFFFF"/>
      </a:accent3>
      <a:accent4>
        <a:srgbClr val="682DD3"/>
      </a:accent4>
      <a:accent5>
        <a:srgbClr val="631E7B"/>
      </a:accent5>
      <a:accent6>
        <a:srgbClr val="3A15A2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